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7" r:id="rId2"/>
    <p:sldId id="1176" r:id="rId3"/>
    <p:sldId id="257" r:id="rId4"/>
    <p:sldId id="275" r:id="rId5"/>
    <p:sldId id="276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9FF"/>
    <a:srgbClr val="F2F2F2"/>
    <a:srgbClr val="0032B4"/>
    <a:srgbClr val="005CA9"/>
    <a:srgbClr val="E9456A"/>
    <a:srgbClr val="311B41"/>
    <a:srgbClr val="0DACAE"/>
    <a:srgbClr val="47B2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2" name="Texte niveau 1…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>
            <a:spLocks noGrp="1"/>
          </p:cNvSpPr>
          <p:nvPr>
            <p:ph type="body" sz="quarter" idx="13"/>
          </p:nvPr>
        </p:nvSpPr>
        <p:spPr>
          <a:xfrm>
            <a:off x="6673453" y="8425160"/>
            <a:ext cx="11037095" cy="56435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>
            <a:spLocks noGrp="1"/>
          </p:cNvSpPr>
          <p:nvPr>
            <p:ph type="body" sz="quarter" idx="14"/>
          </p:nvPr>
        </p:nvSpPr>
        <p:spPr>
          <a:xfrm>
            <a:off x="6673453" y="6142136"/>
            <a:ext cx="11037095" cy="869157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/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5333999" y="1714499"/>
            <a:ext cx="13716001" cy="10287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IMAGE FIXE     - 2 LIGNES -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texte, conception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FF8F5A2D-4812-781E-4C3F-BA69112764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77205B2-304D-E340-85A6-6F28653104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15345"/>
          <a:stretch/>
        </p:blipFill>
        <p:spPr>
          <a:xfrm>
            <a:off x="-11326" y="1319301"/>
            <a:ext cx="1897276" cy="1138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27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calaireV2-2">
    <p:bg>
      <p:bgPr>
        <a:solidFill>
          <a:srgbClr val="00B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0DEE5FF3-58B8-D74F-9F82-442D7EC21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836868" y="12712700"/>
            <a:ext cx="8229600" cy="1003300"/>
          </a:xfrm>
          <a:prstGeom prst="rect">
            <a:avLst/>
          </a:prstGeom>
        </p:spPr>
        <p:txBody>
          <a:bodyPr vert="horz" lIns="91440" tIns="45720" rIns="0" bIns="45720" rtlCol="0" anchor="t" anchorCtr="0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algn="r"/>
            <a:r>
              <a:rPr lang="fr-FR">
                <a:cs typeface="Arial" panose="020B0604020202020204" pitchFamily="34" charset="0"/>
              </a:rPr>
              <a:t>SAMOA - REUNION PUBLIQUE ACCELERATEUR CULTURE</a:t>
            </a:r>
            <a:endParaRPr lang="fr-FR" dirty="0">
              <a:cs typeface="Arial" panose="020B0604020202020204" pitchFamily="34" charset="0"/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E83AF646-FE86-A346-81CD-608DD692F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220816" y="12712700"/>
            <a:ext cx="400751" cy="369332"/>
          </a:xfrm>
          <a:prstGeom prst="rect">
            <a:avLst/>
          </a:prstGeom>
        </p:spPr>
        <p:txBody>
          <a:bodyPr vert="horz" lIns="0" tIns="45720" rIns="0" bIns="45720" rtlCol="0" anchor="t" anchorCtr="0"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B010B65-E85C-AB40-BEC5-44C20534396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811BD62-CBED-E54F-9DDA-1073AC43F2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900"/>
          <a:stretch/>
        </p:blipFill>
        <p:spPr>
          <a:xfrm>
            <a:off x="-1" y="1522911"/>
            <a:ext cx="6921910" cy="10015874"/>
          </a:xfrm>
          <a:prstGeom prst="rect">
            <a:avLst/>
          </a:prstGeom>
        </p:spPr>
      </p:pic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5ABEE298-2E21-B648-B3CA-A124ACC88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597209" y="8806071"/>
            <a:ext cx="11002754" cy="262393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>
              <a:lnSpc>
                <a:spcPct val="110000"/>
              </a:lnSpc>
            </a:pP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Feritasped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magnihil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ommo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bersperiassi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renimet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estrum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harum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renit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D44FBC4A-1DCB-9F4E-AC0A-EE29FD3015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81005" y="5917228"/>
            <a:ext cx="13866722" cy="2916532"/>
          </a:xfrm>
        </p:spPr>
        <p:txBody>
          <a:bodyPr wrap="square" lIns="0">
            <a:noAutofit/>
          </a:bodyPr>
          <a:lstStyle>
            <a:lvl1pPr marL="0" marR="0" indent="0" algn="l" defTabSz="1828800" rtl="0" eaLnBrk="1" fontAlgn="auto" latinLnBrk="0" hangingPunct="1">
              <a:lnSpc>
                <a:spcPts val="6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6400" b="1" i="0">
                <a:solidFill>
                  <a:srgbClr val="FFDE1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SUR 3 LIGNES MAX</a:t>
            </a:r>
          </a:p>
          <a:p>
            <a:pPr lvl="0"/>
            <a:r>
              <a:rPr lang="fr-FR" dirty="0"/>
              <a:t>TITRE SUR 3 LIGNES MAX</a:t>
            </a:r>
          </a:p>
          <a:p>
            <a:pPr marL="0" marR="0" lvl="0" indent="0" algn="l" defTabSz="18288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TITRE SUR 3 LIGNES MAX</a:t>
            </a:r>
          </a:p>
        </p:txBody>
      </p:sp>
    </p:spTree>
    <p:extLst>
      <p:ext uri="{BB962C8B-B14F-4D97-AF65-F5344CB8AC3E}">
        <p14:creationId xmlns:p14="http://schemas.microsoft.com/office/powerpoint/2010/main" val="121789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quarter" idx="13"/>
          </p:nvPr>
        </p:nvSpPr>
        <p:spPr>
          <a:xfrm>
            <a:off x="7028408" y="2384226"/>
            <a:ext cx="10313791" cy="62418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exte du titre"/>
          <p:cNvSpPr>
            <a:spLocks noGrp="1"/>
          </p:cNvSpPr>
          <p:nvPr>
            <p:ph type="title"/>
          </p:nvPr>
        </p:nvSpPr>
        <p:spPr>
          <a:xfrm>
            <a:off x="6673453" y="8800207"/>
            <a:ext cx="11037095" cy="1500188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6673453" y="10353972"/>
            <a:ext cx="11037095" cy="1192115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>
            <a:spLocks noGrp="1"/>
          </p:cNvSpPr>
          <p:nvPr>
            <p:ph type="sldNum" sz="quarter" idx="2"/>
          </p:nvPr>
        </p:nvSpPr>
        <p:spPr>
          <a:xfrm>
            <a:off x="11970028" y="11465718"/>
            <a:ext cx="430550" cy="43735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>
            <a:spLocks noGrp="1"/>
          </p:cNvSpPr>
          <p:nvPr>
            <p:ph type="title"/>
          </p:nvPr>
        </p:nvSpPr>
        <p:spPr>
          <a:xfrm>
            <a:off x="6673453" y="5116710"/>
            <a:ext cx="11037095" cy="3482580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quarter" idx="13"/>
          </p:nvPr>
        </p:nvSpPr>
        <p:spPr>
          <a:xfrm>
            <a:off x="12419707" y="2384226"/>
            <a:ext cx="5625704" cy="8679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exte du titre"/>
          <p:cNvSpPr>
            <a:spLocks noGrp="1"/>
          </p:cNvSpPr>
          <p:nvPr>
            <p:ph type="title"/>
          </p:nvPr>
        </p:nvSpPr>
        <p:spPr>
          <a:xfrm>
            <a:off x="6338589" y="2384226"/>
            <a:ext cx="5625704" cy="4205884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r>
              <a:t>Texte du titre</a:t>
            </a:r>
          </a:p>
        </p:txBody>
      </p:sp>
      <p:sp>
        <p:nvSpPr>
          <p:cNvPr id="40" name="Texte niveau 1…"/>
          <p:cNvSpPr>
            <a:spLocks noGrp="1"/>
          </p:cNvSpPr>
          <p:nvPr>
            <p:ph type="body" sz="quarter" idx="1"/>
          </p:nvPr>
        </p:nvSpPr>
        <p:spPr>
          <a:xfrm>
            <a:off x="6338589" y="6737449"/>
            <a:ext cx="5625704" cy="4326435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57" name="Texte niveau 1…"/>
          <p:cNvSpPr>
            <a:spLocks noGrp="1"/>
          </p:cNvSpPr>
          <p:nvPr>
            <p:ph type="body" sz="half" idx="1"/>
          </p:nvPr>
        </p:nvSpPr>
        <p:spPr>
          <a:xfrm>
            <a:off x="6338589" y="4460378"/>
            <a:ext cx="11706822" cy="6630294"/>
          </a:xfrm>
          <a:prstGeom prst="rect">
            <a:avLst/>
          </a:prstGeom>
        </p:spPr>
        <p:txBody>
          <a:bodyPr anchor="ctr"/>
          <a:lstStyle>
            <a:lvl1pPr marL="567972" indent="-567972" algn="l">
              <a:spcBef>
                <a:spcPts val="5900"/>
              </a:spcBef>
              <a:buSzPct val="75000"/>
              <a:buChar char="•"/>
              <a:defRPr sz="4600"/>
            </a:lvl1pPr>
            <a:lvl2pPr marL="1012472" indent="-567972" algn="l">
              <a:spcBef>
                <a:spcPts val="5900"/>
              </a:spcBef>
              <a:buSzPct val="75000"/>
              <a:buChar char="•"/>
              <a:defRPr sz="4600"/>
            </a:lvl2pPr>
            <a:lvl3pPr marL="1456972" indent="-567972" algn="l">
              <a:spcBef>
                <a:spcPts val="5900"/>
              </a:spcBef>
              <a:buSzPct val="75000"/>
              <a:buChar char="•"/>
              <a:defRPr sz="4600"/>
            </a:lvl3pPr>
            <a:lvl4pPr marL="1901472" indent="-567972" algn="l">
              <a:spcBef>
                <a:spcPts val="5900"/>
              </a:spcBef>
              <a:buSzPct val="75000"/>
              <a:buChar char="•"/>
              <a:defRPr sz="4600"/>
            </a:lvl4pPr>
            <a:lvl5pPr marL="2345972" indent="-567972" algn="l">
              <a:spcBef>
                <a:spcPts val="5900"/>
              </a:spcBef>
              <a:buSzPct val="75000"/>
              <a:buChar char="•"/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12419707" y="4460378"/>
            <a:ext cx="5625704" cy="6630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exte du titre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67" name="Texte niveau 1…"/>
          <p:cNvSpPr>
            <a:spLocks noGrp="1"/>
          </p:cNvSpPr>
          <p:nvPr>
            <p:ph type="body" sz="quarter" idx="1"/>
          </p:nvPr>
        </p:nvSpPr>
        <p:spPr>
          <a:xfrm>
            <a:off x="6338589" y="4460378"/>
            <a:ext cx="5625704" cy="6630294"/>
          </a:xfrm>
          <a:prstGeom prst="rect">
            <a:avLst/>
          </a:prstGeom>
        </p:spPr>
        <p:txBody>
          <a:bodyPr anchor="ctr"/>
          <a:lstStyle>
            <a:lvl1pPr marL="440871" indent="-440871" algn="l">
              <a:spcBef>
                <a:spcPts val="4500"/>
              </a:spcBef>
              <a:buSzPct val="75000"/>
              <a:buChar char="•"/>
              <a:defRPr sz="3600"/>
            </a:lvl1pPr>
            <a:lvl2pPr marL="783771" indent="-440871" algn="l">
              <a:spcBef>
                <a:spcPts val="4500"/>
              </a:spcBef>
              <a:buSzPct val="75000"/>
              <a:buChar char="•"/>
              <a:defRPr sz="3600"/>
            </a:lvl2pPr>
            <a:lvl3pPr marL="1126671" indent="-440871" algn="l">
              <a:spcBef>
                <a:spcPts val="4500"/>
              </a:spcBef>
              <a:buSzPct val="75000"/>
              <a:buChar char="•"/>
              <a:defRPr sz="3600"/>
            </a:lvl3pPr>
            <a:lvl4pPr marL="1469571" indent="-440871" algn="l">
              <a:spcBef>
                <a:spcPts val="4500"/>
              </a:spcBef>
              <a:buSzPct val="75000"/>
              <a:buChar char="•"/>
              <a:defRPr sz="3600"/>
            </a:lvl4pPr>
            <a:lvl5pPr marL="1812471" indent="-440871" algn="l">
              <a:spcBef>
                <a:spcPts val="4500"/>
              </a:spcBef>
              <a:buSzPct val="75000"/>
              <a:buChar char="•"/>
              <a:defRPr sz="3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>
            <a:spLocks noGrp="1"/>
          </p:cNvSpPr>
          <p:nvPr>
            <p:ph type="body" sz="half" idx="1"/>
          </p:nvPr>
        </p:nvSpPr>
        <p:spPr>
          <a:xfrm>
            <a:off x="6338589" y="3053952"/>
            <a:ext cx="11706822" cy="7608096"/>
          </a:xfrm>
          <a:prstGeom prst="rect">
            <a:avLst/>
          </a:prstGeom>
        </p:spPr>
        <p:txBody>
          <a:bodyPr anchor="ctr"/>
          <a:lstStyle>
            <a:lvl1pPr marL="567972" indent="-567972" algn="l">
              <a:spcBef>
                <a:spcPts val="5900"/>
              </a:spcBef>
              <a:buSzPct val="75000"/>
              <a:buChar char="•"/>
              <a:defRPr sz="4600"/>
            </a:lvl1pPr>
            <a:lvl2pPr marL="1012472" indent="-567972" algn="l">
              <a:spcBef>
                <a:spcPts val="5900"/>
              </a:spcBef>
              <a:buSzPct val="75000"/>
              <a:buChar char="•"/>
              <a:defRPr sz="4600"/>
            </a:lvl2pPr>
            <a:lvl3pPr marL="1456972" indent="-567972" algn="l">
              <a:spcBef>
                <a:spcPts val="5900"/>
              </a:spcBef>
              <a:buSzPct val="75000"/>
              <a:buChar char="•"/>
              <a:defRPr sz="4600"/>
            </a:lvl3pPr>
            <a:lvl4pPr marL="1901472" indent="-567972" algn="l">
              <a:spcBef>
                <a:spcPts val="5900"/>
              </a:spcBef>
              <a:buSzPct val="75000"/>
              <a:buChar char="•"/>
              <a:defRPr sz="4600"/>
            </a:lvl4pPr>
            <a:lvl5pPr marL="2345972" indent="-567972" algn="l">
              <a:spcBef>
                <a:spcPts val="5900"/>
              </a:spcBef>
              <a:buSzPct val="75000"/>
              <a:buChar char="•"/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2419707" y="7085706"/>
            <a:ext cx="5625704" cy="39781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2426265" y="2652116"/>
            <a:ext cx="5625704" cy="39781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6338589" y="2652116"/>
            <a:ext cx="5625704" cy="84117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>
            <a:spLocks noGrp="1"/>
          </p:cNvSpPr>
          <p:nvPr>
            <p:ph type="title"/>
          </p:nvPr>
        </p:nvSpPr>
        <p:spPr>
          <a:xfrm>
            <a:off x="6673453" y="3442394"/>
            <a:ext cx="11037095" cy="348257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b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>
            <a:spLocks noGrp="1"/>
          </p:cNvSpPr>
          <p:nvPr>
            <p:ph type="body" idx="1"/>
          </p:nvPr>
        </p:nvSpPr>
        <p:spPr>
          <a:xfrm>
            <a:off x="6673453" y="7018734"/>
            <a:ext cx="11037095" cy="11921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>
            <a:spLocks noGrp="1"/>
          </p:cNvSpPr>
          <p:nvPr>
            <p:ph type="sldNum" sz="quarter" idx="2"/>
          </p:nvPr>
        </p:nvSpPr>
        <p:spPr>
          <a:xfrm>
            <a:off x="11970028" y="11472416"/>
            <a:ext cx="430550" cy="437357"/>
          </a:xfrm>
          <a:prstGeom prst="rect">
            <a:avLst/>
          </a:prstGeom>
          <a:ln w="3175">
            <a:miter lim="400000"/>
          </a:ln>
        </p:spPr>
        <p:txBody>
          <a:bodyPr wrap="none" lIns="53578" tIns="53578" rIns="53578" bIns="53578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hf hdr="0" ftr="0" dt="0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aud.amand@samoa-nantes.fr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…">
            <a:extLst>
              <a:ext uri="{FF2B5EF4-FFF2-40B4-BE49-F238E27FC236}">
                <a16:creationId xmlns:a16="http://schemas.microsoft.com/office/drawing/2014/main" id="{1610F61E-2C89-0410-CF9E-A86F44B3E463}"/>
              </a:ext>
            </a:extLst>
          </p:cNvPr>
          <p:cNvSpPr/>
          <p:nvPr/>
        </p:nvSpPr>
        <p:spPr>
          <a:xfrm>
            <a:off x="3055888" y="8734996"/>
            <a:ext cx="9136112" cy="72375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/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Sélection • Promotion 2025</a:t>
            </a:r>
          </a:p>
        </p:txBody>
      </p:sp>
      <p:sp>
        <p:nvSpPr>
          <p:cNvPr id="3" name="TITRE DE…">
            <a:extLst>
              <a:ext uri="{FF2B5EF4-FFF2-40B4-BE49-F238E27FC236}">
                <a16:creationId xmlns:a16="http://schemas.microsoft.com/office/drawing/2014/main" id="{092D2E13-33C4-3F77-B544-18CD036BDBFF}"/>
              </a:ext>
            </a:extLst>
          </p:cNvPr>
          <p:cNvSpPr/>
          <p:nvPr/>
        </p:nvSpPr>
        <p:spPr>
          <a:xfrm>
            <a:off x="3055888" y="10548033"/>
            <a:ext cx="14299424" cy="14624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/>
          <a:p>
            <a:pPr algn="l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400" b="1" dirty="0">
                <a:solidFill>
                  <a:schemeClr val="tx1"/>
                </a:solidFill>
                <a:highlight>
                  <a:srgbClr val="F2F2F2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APPEL À CANDIDATURES </a:t>
            </a:r>
          </a:p>
          <a:p>
            <a:pPr algn="l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400" b="1" dirty="0">
                <a:solidFill>
                  <a:schemeClr val="tx1"/>
                </a:solidFill>
                <a:highlight>
                  <a:srgbClr val="F2F2F2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JUSQU’AU 15 JUILLET 2025</a:t>
            </a:r>
          </a:p>
        </p:txBody>
      </p:sp>
    </p:spTree>
    <p:extLst>
      <p:ext uri="{BB962C8B-B14F-4D97-AF65-F5344CB8AC3E}">
        <p14:creationId xmlns:p14="http://schemas.microsoft.com/office/powerpoint/2010/main" val="401402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458D2D00-01C1-44BF-BE04-916A5401F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357071" y="12712700"/>
            <a:ext cx="128240" cy="369332"/>
          </a:xfrm>
        </p:spPr>
        <p:txBody>
          <a:bodyPr/>
          <a:lstStyle/>
          <a:p>
            <a:fld id="{3B010B65-E85C-AB40-BEC5-44C20534396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9" name="TITRE DE…">
            <a:extLst>
              <a:ext uri="{FF2B5EF4-FFF2-40B4-BE49-F238E27FC236}">
                <a16:creationId xmlns:a16="http://schemas.microsoft.com/office/drawing/2014/main" id="{03DCAABC-541F-49EB-B6F7-E0FE0617C4EA}"/>
              </a:ext>
            </a:extLst>
          </p:cNvPr>
          <p:cNvSpPr/>
          <p:nvPr/>
        </p:nvSpPr>
        <p:spPr>
          <a:xfrm>
            <a:off x="4829824" y="5072933"/>
            <a:ext cx="18862092" cy="564818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/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 un format libre (Power point, Word ou PDF), d’une vingtaine de pages maximum, adapté à votre charte graphique, votre dossier de candidature doit contenir les informations présentes dans ce fichier.</a:t>
            </a:r>
          </a:p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endParaRPr lang="fr-FR" sz="4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Cependant, n’hésitez pas à l’adapter pour une présentation claire de votre projet / entreprise.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endParaRPr lang="fr-FR" sz="4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ajouter des images, des vidéos ou des liens pour illustrer votre activité.</a:t>
            </a:r>
          </a:p>
        </p:txBody>
      </p:sp>
      <p:pic>
        <p:nvPicPr>
          <p:cNvPr id="10" name="Image 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260170E7-7D6E-45D8-84C4-401D28F4A2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886" y="205274"/>
            <a:ext cx="3704398" cy="197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8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RE DE…"/>
          <p:cNvSpPr/>
          <p:nvPr/>
        </p:nvSpPr>
        <p:spPr>
          <a:xfrm>
            <a:off x="2207472" y="3755134"/>
            <a:ext cx="12366944" cy="380152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/>
          <a:p>
            <a:pPr algn="l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du projet, de l’association ou de l’entreprise</a:t>
            </a:r>
          </a:p>
        </p:txBody>
      </p:sp>
      <p:sp>
        <p:nvSpPr>
          <p:cNvPr id="122" name="Rectangle"/>
          <p:cNvSpPr/>
          <p:nvPr/>
        </p:nvSpPr>
        <p:spPr>
          <a:xfrm>
            <a:off x="2207472" y="7653765"/>
            <a:ext cx="1021670" cy="189273"/>
          </a:xfrm>
          <a:prstGeom prst="rect">
            <a:avLst/>
          </a:prstGeom>
          <a:solidFill>
            <a:schemeClr val="bg1"/>
          </a:solidFill>
          <a:ln w="3175">
            <a:miter lim="400000"/>
          </a:ln>
          <a:effectLst>
            <a:outerShdw dir="5400000" rotWithShape="0">
              <a:srgbClr val="000000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04CD8-32D6-45E3-8240-C970AC74C6F9}"/>
              </a:ext>
            </a:extLst>
          </p:cNvPr>
          <p:cNvSpPr/>
          <p:nvPr/>
        </p:nvSpPr>
        <p:spPr>
          <a:xfrm>
            <a:off x="17937502" y="9483043"/>
            <a:ext cx="5835704" cy="569867"/>
          </a:xfrm>
          <a:prstGeom prst="rect">
            <a:avLst/>
          </a:prstGeom>
          <a:solidFill>
            <a:srgbClr val="F2F2F2">
              <a:alpha val="32157"/>
            </a:srgbClr>
          </a:solidFill>
          <a:ln w="3175" cap="flat">
            <a:noFill/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grpSp>
        <p:nvGrpSpPr>
          <p:cNvPr id="13" name="Grouper">
            <a:extLst>
              <a:ext uri="{FF2B5EF4-FFF2-40B4-BE49-F238E27FC236}">
                <a16:creationId xmlns:a16="http://schemas.microsoft.com/office/drawing/2014/main" id="{592C1EB8-F51E-4A84-8DE8-69B14DB75455}"/>
              </a:ext>
            </a:extLst>
          </p:cNvPr>
          <p:cNvGrpSpPr/>
          <p:nvPr/>
        </p:nvGrpSpPr>
        <p:grpSpPr>
          <a:xfrm>
            <a:off x="18383641" y="6626840"/>
            <a:ext cx="3416802" cy="6282271"/>
            <a:chOff x="0" y="-140016"/>
            <a:chExt cx="1037990" cy="10265848"/>
          </a:xfrm>
        </p:grpSpPr>
        <p:sp>
          <p:nvSpPr>
            <p:cNvPr id="14" name="Lionel POUGET…">
              <a:extLst>
                <a:ext uri="{FF2B5EF4-FFF2-40B4-BE49-F238E27FC236}">
                  <a16:creationId xmlns:a16="http://schemas.microsoft.com/office/drawing/2014/main" id="{36737D5D-00D2-4829-927F-241BDC2F9C1D}"/>
                </a:ext>
              </a:extLst>
            </p:cNvPr>
            <p:cNvSpPr/>
            <p:nvPr/>
          </p:nvSpPr>
          <p:spPr>
            <a:xfrm>
              <a:off x="0" y="-140016"/>
              <a:ext cx="983448" cy="198738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3578" tIns="53578" rIns="53578" bIns="53578" numCol="1" anchor="ctr">
              <a:spAutoFit/>
            </a:bodyPr>
            <a:lstStyle/>
            <a:p>
              <a:pPr algn="l" defTabSz="449580">
                <a:defRPr sz="3600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r>
                <a:rPr lang="fr-FR" b="1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 / Prénom</a:t>
              </a:r>
              <a:endParaRPr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 Medium"/>
                  <a:ea typeface="Raleway Medium"/>
                  <a:cs typeface="Raleway Medium"/>
                  <a:sym typeface="Raleway Medium"/>
                </a:defRPr>
              </a:pPr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endPara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Quartier de la création immeuble eureka 1 mail du front populaire 44200 nantes…">
              <a:extLst>
                <a:ext uri="{FF2B5EF4-FFF2-40B4-BE49-F238E27FC236}">
                  <a16:creationId xmlns:a16="http://schemas.microsoft.com/office/drawing/2014/main" id="{7002D65C-F37D-4C06-9F91-5AABE3814A8F}"/>
                </a:ext>
              </a:extLst>
            </p:cNvPr>
            <p:cNvSpPr/>
            <p:nvPr/>
          </p:nvSpPr>
          <p:spPr>
            <a:xfrm>
              <a:off x="0" y="2706724"/>
              <a:ext cx="1037990" cy="741910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3578" tIns="53578" rIns="53578" bIns="53578" numCol="1" anchor="ctr">
              <a:spAutoFit/>
            </a:bodyPr>
            <a:lstStyle/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lang="fr-FR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lang="fr-FR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lang="fr-FR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lang="fr-FR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Adresse postale</a:t>
              </a:r>
              <a:endPara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l" defTabSz="449580">
                <a:defRPr sz="3600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l" defTabSz="449580">
                <a:defRPr sz="3600" b="1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Site internet</a:t>
              </a:r>
              <a:endPara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02 51 89 54 35…">
            <a:extLst>
              <a:ext uri="{FF2B5EF4-FFF2-40B4-BE49-F238E27FC236}">
                <a16:creationId xmlns:a16="http://schemas.microsoft.com/office/drawing/2014/main" id="{9FF83941-76B8-45BF-8344-79ED28274421}"/>
              </a:ext>
            </a:extLst>
          </p:cNvPr>
          <p:cNvSpPr/>
          <p:nvPr/>
        </p:nvSpPr>
        <p:spPr>
          <a:xfrm>
            <a:off x="19149046" y="8368926"/>
            <a:ext cx="3185968" cy="177019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3578" tIns="53578" rIns="53578" bIns="53578" numCol="1" anchor="ctr">
            <a:spAutoFit/>
          </a:bodyPr>
          <a:lstStyle/>
          <a:p>
            <a:pPr algn="l" defTabSz="449580">
              <a:defRPr sz="3600">
                <a:solidFill>
                  <a:srgbClr val="2D173A"/>
                </a:solidFill>
                <a:uFill>
                  <a:solidFill>
                    <a:srgbClr val="000000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pPr>
            <a:r>
              <a: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 xx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449580">
              <a:defRPr sz="3600">
                <a:solidFill>
                  <a:srgbClr val="2D173A"/>
                </a:solidFill>
                <a:uFill>
                  <a:solidFill>
                    <a:srgbClr val="000000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pPr>
            <a:r>
              <a: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 xx </a:t>
            </a:r>
            <a:r>
              <a:rPr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449580">
              <a:defRPr sz="3600">
                <a:solidFill>
                  <a:srgbClr val="2D173A"/>
                </a:solidFill>
                <a:uFill>
                  <a:solidFill>
                    <a:srgbClr val="000000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pPr>
            <a:r>
              <a: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 e-mail</a:t>
            </a:r>
            <a:endParaRPr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o_enveloppe.png" descr="picto_enveloppe.png">
            <a:extLst>
              <a:ext uri="{FF2B5EF4-FFF2-40B4-BE49-F238E27FC236}">
                <a16:creationId xmlns:a16="http://schemas.microsoft.com/office/drawing/2014/main" id="{F91881A5-7E21-4386-ACDB-766DA2BC8A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50260" y="9646231"/>
            <a:ext cx="440524" cy="319432"/>
          </a:xfrm>
          <a:prstGeom prst="rect">
            <a:avLst/>
          </a:prstGeom>
          <a:ln w="3175" cap="flat">
            <a:noFill/>
            <a:miter lim="400000"/>
          </a:ln>
          <a:effectLst/>
        </p:spPr>
      </p:pic>
      <p:pic>
        <p:nvPicPr>
          <p:cNvPr id="18" name="picto_portable.png" descr="picto_portable.png">
            <a:extLst>
              <a:ext uri="{FF2B5EF4-FFF2-40B4-BE49-F238E27FC236}">
                <a16:creationId xmlns:a16="http://schemas.microsoft.com/office/drawing/2014/main" id="{5272FDFD-B62F-44E4-A54A-313F2F00EB4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50260" y="9018989"/>
            <a:ext cx="440524" cy="470071"/>
          </a:xfrm>
          <a:prstGeom prst="rect">
            <a:avLst/>
          </a:prstGeom>
          <a:ln w="3175" cap="flat">
            <a:noFill/>
            <a:miter lim="400000"/>
          </a:ln>
          <a:effectLst/>
        </p:spPr>
      </p:pic>
      <p:pic>
        <p:nvPicPr>
          <p:cNvPr id="19" name="picto_tel.png" descr="picto_tel.png">
            <a:extLst>
              <a:ext uri="{FF2B5EF4-FFF2-40B4-BE49-F238E27FC236}">
                <a16:creationId xmlns:a16="http://schemas.microsoft.com/office/drawing/2014/main" id="{1B08E036-4EDB-4E89-A125-49F36B2CBB9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50260" y="8541772"/>
            <a:ext cx="440524" cy="345445"/>
          </a:xfrm>
          <a:prstGeom prst="rect">
            <a:avLst/>
          </a:prstGeom>
          <a:ln w="3175" cap="flat">
            <a:noFill/>
            <a:miter lim="400000"/>
          </a:ln>
          <a:effectLst/>
        </p:spPr>
      </p:pic>
      <p:pic>
        <p:nvPicPr>
          <p:cNvPr id="22" name="Image 2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38DA3297-6DDF-4963-B2A8-56D9CCD5C1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886" y="205274"/>
            <a:ext cx="3704398" cy="1971090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C1B93F0-6743-43D9-8CB7-EC028BE41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ous titre endicte  : nim nos sequas ratem ex estibusanim aut…"/>
          <p:cNvSpPr/>
          <p:nvPr/>
        </p:nvSpPr>
        <p:spPr>
          <a:xfrm>
            <a:off x="1073482" y="1836097"/>
            <a:ext cx="23125121" cy="111240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numCol="3" spcCol="1099924"/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600" b="1" dirty="0">
                <a:solidFill>
                  <a:srgbClr val="00B9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Présentation du projet, de l’entreprise, association ou collectif</a:t>
            </a:r>
            <a:endParaRPr lang="fr-FR" sz="2600" dirty="0">
              <a:solidFill>
                <a:srgbClr val="00B9F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 est la mission de votre (future) entreprise, association ou collectif ?</a:t>
            </a:r>
          </a:p>
          <a:p>
            <a:pPr marL="342900" lvl="0" indent="-342900" algn="l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 est l’ambition à terme de votre projet ?</a:t>
            </a:r>
          </a:p>
          <a:p>
            <a:pPr marL="342900" indent="-342900" algn="l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Projet ante création ou structure créée ?</a:t>
            </a: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6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projet faisant l’objet de la candidature</a:t>
            </a:r>
          </a:p>
          <a:p>
            <a:pPr marL="342900" lvl="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Quelles sont les activités qui permettent de répondre à la mission de votre projet ? (décrire vos différentes offres )</a:t>
            </a:r>
          </a:p>
          <a:p>
            <a:pPr marL="342900" lvl="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 est le stade d’avancement de votre projet ? </a:t>
            </a: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6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bénéficiaires ciblés et leurs besoins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Qui sont vos bénéficiaires ? Quelles sont les typologies de cibles visées par votre projet ? (usagers, financeurs etc.)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Qu’apportez-vous à vos bénéficiaires ? Quels sont les besoins repérés ?</a:t>
            </a:r>
            <a:endParaRPr lang="fr-FR" sz="2600" b="1" dirty="0">
              <a:solidFill>
                <a:srgbClr val="3021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6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de votre secteur 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Quelles sont les données clés sur votre secteur ? Les grandes tendances ?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Quels autres acteurs proposent la même mission ou répondent aux mêmes besoins ?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Qu’est ce qui vous différencie par rapport à ces autres acteurs ?</a:t>
            </a: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6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L’équipe &amp; l’entreprise</a:t>
            </a:r>
          </a:p>
          <a:p>
            <a:pPr marL="342900" lvl="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Qui êtes-vous, quelles sont vos précédentes fonctions ?</a:t>
            </a:r>
          </a:p>
          <a:p>
            <a:pPr marL="342900" lvl="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Composition de l’équipe ? Compétences et rôle de chacun ?</a:t>
            </a: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fr-FR" sz="26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 de votre modèle économique ou forme d’organisation remarquable et/ou originale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 est votre modèle économique ? Quelles sont les ressources propres de la structure ?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 est votre budget prévisionnel sur les 3 prochaines années ? Auprès de quelles typologies de bénéficiaires ?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Quelle perspective de création d’emplois à 3 ans ?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Pour mener à bien les missions que vous proposez, quels sont vos besoins en termes d’équipement, matériels, ressources humaines ? Quelles sont les compétences dont vous avez besoin ? </a:t>
            </a:r>
            <a:endParaRPr lang="fr-FR" sz="2600" b="1" dirty="0">
              <a:solidFill>
                <a:srgbClr val="3021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endParaRPr kumimoji="0" lang="fr-FR" sz="2600" b="1" i="0" u="none" strike="noStrike" kern="0" cap="none" spc="0" normalizeH="0" baseline="0" noProof="0" dirty="0">
              <a:ln>
                <a:noFill/>
              </a:ln>
              <a:solidFill>
                <a:srgbClr val="0032B4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  <a:p>
            <a:pPr marL="0" marR="0" lvl="0" indent="0" algn="l" defTabSz="821531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1" i="0" u="none" strike="noStrike" kern="0" cap="none" spc="0" normalizeH="0" baseline="0" noProof="0" dirty="0">
                <a:ln>
                  <a:noFill/>
                </a:ln>
                <a:solidFill>
                  <a:srgbClr val="00B9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L’impact environnemental et/ou social </a:t>
            </a:r>
          </a:p>
          <a:p>
            <a:pPr marL="342900" marR="0" lvl="0" indent="-342900" algn="l" defTabSz="821531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Votre projet adresse-t-il particulièrement des enjeux de transitions environnementales et/ou sociales / sociétales ?</a:t>
            </a:r>
          </a:p>
          <a:p>
            <a:pPr marL="342900" marR="0" lvl="0" indent="-342900" algn="l" defTabSz="821531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Comment pensez-vous répondre à ces enjeux au travers de votre projet ? </a:t>
            </a: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endParaRPr lang="fr-FR" sz="2600" b="1" dirty="0">
              <a:solidFill>
                <a:srgbClr val="0032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6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stratégie de communication et commercialisation</a:t>
            </a:r>
          </a:p>
          <a:p>
            <a:pPr marL="342900" lvl="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Comment pensez-vous accéder à vos bénéficiaires ?</a:t>
            </a:r>
          </a:p>
          <a:p>
            <a:pPr marL="342900" lvl="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Quelles sont vos actions de communication/marketing ?</a:t>
            </a:r>
          </a:p>
          <a:p>
            <a:pPr marL="342900" lvl="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Quels sont les coûts associés ?</a:t>
            </a:r>
            <a:endParaRPr lang="fr-FR" sz="2600" b="1" dirty="0">
              <a:solidFill>
                <a:srgbClr val="3021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6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 motivations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Quelles sont vos motivations pour intégrer l’accélérateur culture sélection ?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Quels sont vos besoins/attentes sur l’accompagnement ?</a:t>
            </a:r>
          </a:p>
        </p:txBody>
      </p:sp>
      <p:sp>
        <p:nvSpPr>
          <p:cNvPr id="125" name="Sequas ratem ex : 80 000"/>
          <p:cNvSpPr/>
          <p:nvPr/>
        </p:nvSpPr>
        <p:spPr>
          <a:xfrm>
            <a:off x="14282959" y="-2135499"/>
            <a:ext cx="8138664" cy="856457"/>
          </a:xfrm>
          <a:prstGeom prst="rect">
            <a:avLst/>
          </a:prstGeom>
          <a:solidFill>
            <a:srgbClr val="2D173A"/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>
            <a:spAutoFit/>
          </a:bodyPr>
          <a:lstStyle>
            <a:lvl1pPr algn="l" defTabSz="457200">
              <a:defRPr sz="5000">
                <a:solidFill>
                  <a:srgbClr val="FFFFF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r>
              <a:t>Sequas ratem ex : 80 000</a:t>
            </a:r>
          </a:p>
        </p:txBody>
      </p:sp>
      <p:sp>
        <p:nvSpPr>
          <p:cNvPr id="126" name="TITRE DE SLIDE"/>
          <p:cNvSpPr/>
          <p:nvPr/>
        </p:nvSpPr>
        <p:spPr>
          <a:xfrm>
            <a:off x="1133061" y="396754"/>
            <a:ext cx="23005964" cy="77300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algn="l">
              <a:lnSpc>
                <a:spcPct val="80000"/>
              </a:lnSpc>
              <a:defRPr sz="7200">
                <a:solidFill>
                  <a:srgbClr val="2D173A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fr-FR" sz="5400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Contenu du dossier de candidature pour l’accélérateur culture</a:t>
            </a:r>
            <a:endParaRPr sz="5400" dirty="0">
              <a:solidFill>
                <a:srgbClr val="00B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"/>
          <p:cNvSpPr/>
          <p:nvPr/>
        </p:nvSpPr>
        <p:spPr>
          <a:xfrm>
            <a:off x="1258880" y="1516322"/>
            <a:ext cx="1092201" cy="177900"/>
          </a:xfrm>
          <a:prstGeom prst="rect">
            <a:avLst/>
          </a:prstGeom>
          <a:solidFill>
            <a:srgbClr val="00B9FF"/>
          </a:solidFill>
          <a:ln w="3175">
            <a:miter lim="400000"/>
          </a:ln>
          <a:effectLst>
            <a:outerShdw dir="5400000" rotWithShape="0">
              <a:srgbClr val="2D173A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>
              <a:solidFill>
                <a:srgbClr val="0032B4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41103E0-E8B7-4DDC-92AC-59CAF5581A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061" y="12481425"/>
            <a:ext cx="2376198" cy="12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8627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equas ratem ex : 80 000"/>
          <p:cNvSpPr/>
          <p:nvPr/>
        </p:nvSpPr>
        <p:spPr>
          <a:xfrm>
            <a:off x="14282959" y="-2135499"/>
            <a:ext cx="8138664" cy="856457"/>
          </a:xfrm>
          <a:prstGeom prst="rect">
            <a:avLst/>
          </a:prstGeom>
          <a:solidFill>
            <a:srgbClr val="2D173A"/>
          </a:solidFill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3578" tIns="53578" rIns="53578" bIns="53578" anchor="ctr">
            <a:spAutoFit/>
          </a:bodyPr>
          <a:lstStyle>
            <a:lvl1pPr algn="l" defTabSz="457200">
              <a:defRPr sz="5000">
                <a:solidFill>
                  <a:srgbClr val="FFFFF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r>
              <a:t>Sequas ratem ex : 80 000</a:t>
            </a:r>
          </a:p>
        </p:txBody>
      </p:sp>
      <p:sp>
        <p:nvSpPr>
          <p:cNvPr id="126" name="TITRE DE SLIDE"/>
          <p:cNvSpPr/>
          <p:nvPr/>
        </p:nvSpPr>
        <p:spPr>
          <a:xfrm>
            <a:off x="1178983" y="640044"/>
            <a:ext cx="23005964" cy="77300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algn="l">
              <a:lnSpc>
                <a:spcPct val="80000"/>
              </a:lnSpc>
              <a:defRPr sz="7200">
                <a:solidFill>
                  <a:srgbClr val="2D173A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fr-FR" sz="5400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Pièces complémentaires</a:t>
            </a:r>
            <a:endParaRPr sz="5400" dirty="0">
              <a:solidFill>
                <a:srgbClr val="00B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"/>
          <p:cNvSpPr/>
          <p:nvPr/>
        </p:nvSpPr>
        <p:spPr>
          <a:xfrm>
            <a:off x="1258880" y="1621831"/>
            <a:ext cx="1092201" cy="177900"/>
          </a:xfrm>
          <a:prstGeom prst="rect">
            <a:avLst/>
          </a:prstGeom>
          <a:solidFill>
            <a:srgbClr val="00B9FF"/>
          </a:solidFill>
          <a:ln w="3175">
            <a:miter lim="400000"/>
          </a:ln>
          <a:effectLst>
            <a:outerShdw dir="5400000" rotWithShape="0">
              <a:srgbClr val="2D173A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>
              <a:solidFill>
                <a:srgbClr val="0032B4"/>
              </a:solidFill>
            </a:endParaRPr>
          </a:p>
        </p:txBody>
      </p:sp>
      <p:sp>
        <p:nvSpPr>
          <p:cNvPr id="128" name="Rectangle"/>
          <p:cNvSpPr/>
          <p:nvPr/>
        </p:nvSpPr>
        <p:spPr>
          <a:xfrm>
            <a:off x="1244535" y="12189630"/>
            <a:ext cx="21795299" cy="12701"/>
          </a:xfrm>
          <a:prstGeom prst="rect">
            <a:avLst/>
          </a:prstGeom>
          <a:solidFill>
            <a:srgbClr val="A6AAA9"/>
          </a:solidFill>
          <a:ln w="3175">
            <a:miter lim="400000"/>
          </a:ln>
          <a:effectLst>
            <a:outerShdw dir="5400000" rotWithShape="0">
              <a:srgbClr val="2D173A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41103E0-E8B7-4DDC-92AC-59CAF5581A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061" y="12481425"/>
            <a:ext cx="2376198" cy="126292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B4CD771-4F72-4E1A-8907-01A18B0FD09E}"/>
              </a:ext>
            </a:extLst>
          </p:cNvPr>
          <p:cNvSpPr txBox="1"/>
          <p:nvPr/>
        </p:nvSpPr>
        <p:spPr>
          <a:xfrm>
            <a:off x="1178983" y="3005631"/>
            <a:ext cx="21795299" cy="217030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Bilan et compte de résultat 2024 (si existants)</a:t>
            </a:r>
          </a:p>
          <a:p>
            <a:pPr marL="457200" lvl="0" indent="-4572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Budget prévisionnel d’activité (si possible sur 3 ans)</a:t>
            </a:r>
          </a:p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4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BDDFF3B-4DCE-44EE-A0B3-82CE091A0127}"/>
              </a:ext>
            </a:extLst>
          </p:cNvPr>
          <p:cNvSpPr txBox="1"/>
          <p:nvPr/>
        </p:nvSpPr>
        <p:spPr>
          <a:xfrm>
            <a:off x="1258879" y="10448572"/>
            <a:ext cx="21795299" cy="1339309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algn="l"/>
            <a:r>
              <a:rPr lang="fr-FR" sz="2400" dirty="0">
                <a:solidFill>
                  <a:srgbClr val="0032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r>
              <a:rPr lang="fr-FR" sz="28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toute information complémentaire : </a:t>
            </a:r>
            <a:r>
              <a:rPr lang="fr-FR" sz="2800" b="1" dirty="0">
                <a:solidFill>
                  <a:srgbClr val="00B9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maud.amand@samoa-nantes.fr</a:t>
            </a:r>
            <a:endParaRPr lang="fr-FR" sz="2800" b="1" dirty="0">
              <a:solidFill>
                <a:srgbClr val="00B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spc="0" normalizeH="0" baseline="0" dirty="0">
              <a:ln>
                <a:noFill/>
              </a:ln>
              <a:solidFill>
                <a:srgbClr val="0032B4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8FA40C-3460-4591-9BE3-1992AC7B073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21363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520</Words>
  <Application>Microsoft Office PowerPoint</Application>
  <PresentationFormat>Personnalisé</PresentationFormat>
  <Paragraphs>70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Helvetica</vt:lpstr>
      <vt:lpstr>Helvetica Light</vt:lpstr>
      <vt:lpstr>Helvetica Neue</vt:lpstr>
      <vt:lpstr>Wingdings</vt:lpstr>
      <vt:lpstr>White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MAITRALLAIN Sophie</dc:creator>
  <cp:lastModifiedBy>Nina Smoreda</cp:lastModifiedBy>
  <cp:revision>69</cp:revision>
  <dcterms:modified xsi:type="dcterms:W3CDTF">2025-05-09T09:50:49Z</dcterms:modified>
</cp:coreProperties>
</file>