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74" r:id="rId3"/>
    <p:sldId id="257" r:id="rId4"/>
    <p:sldId id="275" r:id="rId5"/>
    <p:sldId id="276" r:id="rId6"/>
  </p:sldIdLst>
  <p:sldSz cx="24384000" cy="13716000"/>
  <p:notesSz cx="6797675" cy="987266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B4"/>
    <a:srgbClr val="FFDE14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308" autoAdjust="0"/>
  </p:normalViewPr>
  <p:slideViewPr>
    <p:cSldViewPr snapToGrid="0" showGuides="1">
      <p:cViewPr varScale="1">
        <p:scale>
          <a:sx n="32" d="100"/>
          <a:sy n="32" d="100"/>
        </p:scale>
        <p:origin x="724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06357" y="4689515"/>
            <a:ext cx="4984962" cy="444269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12" name="Texte niveau 1…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>
            <a:spLocks noGrp="1"/>
          </p:cNvSpPr>
          <p:nvPr>
            <p:ph type="body" sz="quarter" idx="13"/>
          </p:nvPr>
        </p:nvSpPr>
        <p:spPr>
          <a:xfrm>
            <a:off x="6673453" y="8425160"/>
            <a:ext cx="11037095" cy="564357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30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-Gilles Allain</a:t>
            </a:r>
          </a:p>
        </p:txBody>
      </p:sp>
      <p:sp>
        <p:nvSpPr>
          <p:cNvPr id="94" name="« Saisissez une citation ici. »"/>
          <p:cNvSpPr>
            <a:spLocks noGrp="1"/>
          </p:cNvSpPr>
          <p:nvPr>
            <p:ph type="body" sz="quarter" idx="14"/>
          </p:nvPr>
        </p:nvSpPr>
        <p:spPr>
          <a:xfrm>
            <a:off x="6673453" y="6142136"/>
            <a:ext cx="11037095" cy="869157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5000"/>
            </a:lvl1pPr>
          </a:lstStyle>
          <a:p>
            <a:r>
              <a:t>« Saisissez une citation ici. » </a:t>
            </a:r>
          </a:p>
        </p:txBody>
      </p:sp>
      <p:sp>
        <p:nvSpPr>
          <p:cNvPr id="95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5333999" y="1714499"/>
            <a:ext cx="13716001" cy="102870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3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sz="quarter" idx="13"/>
          </p:nvPr>
        </p:nvSpPr>
        <p:spPr>
          <a:xfrm>
            <a:off x="7028408" y="2384226"/>
            <a:ext cx="10313791" cy="624185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" name="Texte du titre"/>
          <p:cNvSpPr>
            <a:spLocks noGrp="1"/>
          </p:cNvSpPr>
          <p:nvPr>
            <p:ph type="title"/>
          </p:nvPr>
        </p:nvSpPr>
        <p:spPr>
          <a:xfrm>
            <a:off x="6673453" y="8800207"/>
            <a:ext cx="11037095" cy="1500188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2" name="Texte niveau 1…"/>
          <p:cNvSpPr>
            <a:spLocks noGrp="1"/>
          </p:cNvSpPr>
          <p:nvPr>
            <p:ph type="body" sz="quarter" idx="1"/>
          </p:nvPr>
        </p:nvSpPr>
        <p:spPr>
          <a:xfrm>
            <a:off x="6673453" y="10353972"/>
            <a:ext cx="11037095" cy="1192115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Numéro de diapositive"/>
          <p:cNvSpPr>
            <a:spLocks noGrp="1"/>
          </p:cNvSpPr>
          <p:nvPr>
            <p:ph type="sldNum" sz="quarter" idx="2"/>
          </p:nvPr>
        </p:nvSpPr>
        <p:spPr>
          <a:xfrm>
            <a:off x="11970028" y="11465718"/>
            <a:ext cx="430550" cy="43735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>
            <a:spLocks noGrp="1"/>
          </p:cNvSpPr>
          <p:nvPr>
            <p:ph type="title"/>
          </p:nvPr>
        </p:nvSpPr>
        <p:spPr>
          <a:xfrm>
            <a:off x="6673453" y="5116710"/>
            <a:ext cx="11037095" cy="3482580"/>
          </a:xfrm>
          <a:prstGeom prst="rect">
            <a:avLst/>
          </a:prstGeom>
        </p:spPr>
        <p:txBody>
          <a:bodyPr anchor="ctr"/>
          <a:lstStyle/>
          <a:p>
            <a:r>
              <a:t>Texte du titre</a:t>
            </a:r>
          </a:p>
        </p:txBody>
      </p:sp>
      <p:sp>
        <p:nvSpPr>
          <p:cNvPr id="31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quarter" idx="13"/>
          </p:nvPr>
        </p:nvSpPr>
        <p:spPr>
          <a:xfrm>
            <a:off x="12419707" y="2384226"/>
            <a:ext cx="5625704" cy="867965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" name="Texte du titre"/>
          <p:cNvSpPr>
            <a:spLocks noGrp="1"/>
          </p:cNvSpPr>
          <p:nvPr>
            <p:ph type="title"/>
          </p:nvPr>
        </p:nvSpPr>
        <p:spPr>
          <a:xfrm>
            <a:off x="6338589" y="2384226"/>
            <a:ext cx="5625704" cy="4205884"/>
          </a:xfrm>
          <a:prstGeom prst="rect">
            <a:avLst/>
          </a:prstGeom>
        </p:spPr>
        <p:txBody>
          <a:bodyPr/>
          <a:lstStyle>
            <a:lvl1pPr>
              <a:defRPr sz="8000"/>
            </a:lvl1pPr>
          </a:lstStyle>
          <a:p>
            <a:r>
              <a:t>Texte du titre</a:t>
            </a:r>
          </a:p>
        </p:txBody>
      </p:sp>
      <p:sp>
        <p:nvSpPr>
          <p:cNvPr id="40" name="Texte niveau 1…"/>
          <p:cNvSpPr>
            <a:spLocks noGrp="1"/>
          </p:cNvSpPr>
          <p:nvPr>
            <p:ph type="body" sz="quarter" idx="1"/>
          </p:nvPr>
        </p:nvSpPr>
        <p:spPr>
          <a:xfrm>
            <a:off x="6338589" y="6737449"/>
            <a:ext cx="5625704" cy="4326435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>
            <a:spLocks noGrp="1"/>
          </p:cNvSpPr>
          <p:nvPr>
            <p:ph type="title"/>
          </p:nvPr>
        </p:nvSpPr>
        <p:spPr>
          <a:xfrm>
            <a:off x="6338589" y="2183308"/>
            <a:ext cx="11706822" cy="2277071"/>
          </a:xfrm>
          <a:prstGeom prst="rect">
            <a:avLst/>
          </a:prstGeom>
        </p:spPr>
        <p:txBody>
          <a:bodyPr anchor="ctr"/>
          <a:lstStyle/>
          <a:p>
            <a:r>
              <a:t>Texte du titre</a:t>
            </a:r>
          </a:p>
        </p:txBody>
      </p:sp>
      <p:sp>
        <p:nvSpPr>
          <p:cNvPr id="49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>
            <a:spLocks noGrp="1"/>
          </p:cNvSpPr>
          <p:nvPr>
            <p:ph type="title"/>
          </p:nvPr>
        </p:nvSpPr>
        <p:spPr>
          <a:xfrm>
            <a:off x="6338589" y="2183308"/>
            <a:ext cx="11706822" cy="2277071"/>
          </a:xfrm>
          <a:prstGeom prst="rect">
            <a:avLst/>
          </a:prstGeom>
        </p:spPr>
        <p:txBody>
          <a:bodyPr anchor="ctr"/>
          <a:lstStyle/>
          <a:p>
            <a:r>
              <a:t>Texte du titre</a:t>
            </a:r>
          </a:p>
        </p:txBody>
      </p:sp>
      <p:sp>
        <p:nvSpPr>
          <p:cNvPr id="57" name="Texte niveau 1…"/>
          <p:cNvSpPr>
            <a:spLocks noGrp="1"/>
          </p:cNvSpPr>
          <p:nvPr>
            <p:ph type="body" sz="half" idx="1"/>
          </p:nvPr>
        </p:nvSpPr>
        <p:spPr>
          <a:xfrm>
            <a:off x="6338589" y="4460378"/>
            <a:ext cx="11706822" cy="6630294"/>
          </a:xfrm>
          <a:prstGeom prst="rect">
            <a:avLst/>
          </a:prstGeom>
        </p:spPr>
        <p:txBody>
          <a:bodyPr anchor="ctr"/>
          <a:lstStyle>
            <a:lvl1pPr marL="567972" indent="-567972" algn="l">
              <a:spcBef>
                <a:spcPts val="5900"/>
              </a:spcBef>
              <a:buSzPct val="75000"/>
              <a:buChar char="•"/>
              <a:defRPr sz="4600"/>
            </a:lvl1pPr>
            <a:lvl2pPr marL="1012472" indent="-567972" algn="l">
              <a:spcBef>
                <a:spcPts val="5900"/>
              </a:spcBef>
              <a:buSzPct val="75000"/>
              <a:buChar char="•"/>
              <a:defRPr sz="4600"/>
            </a:lvl2pPr>
            <a:lvl3pPr marL="1456972" indent="-567972" algn="l">
              <a:spcBef>
                <a:spcPts val="5900"/>
              </a:spcBef>
              <a:buSzPct val="75000"/>
              <a:buChar char="•"/>
              <a:defRPr sz="4600"/>
            </a:lvl3pPr>
            <a:lvl4pPr marL="1901472" indent="-567972" algn="l">
              <a:spcBef>
                <a:spcPts val="5900"/>
              </a:spcBef>
              <a:buSzPct val="75000"/>
              <a:buChar char="•"/>
              <a:defRPr sz="4600"/>
            </a:lvl4pPr>
            <a:lvl5pPr marL="2345972" indent="-567972" algn="l">
              <a:spcBef>
                <a:spcPts val="5900"/>
              </a:spcBef>
              <a:buSzPct val="75000"/>
              <a:buChar char="•"/>
              <a:defRPr sz="46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quarter" idx="13"/>
          </p:nvPr>
        </p:nvSpPr>
        <p:spPr>
          <a:xfrm>
            <a:off x="12419707" y="4460378"/>
            <a:ext cx="5625704" cy="663029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6" name="Texte du titre"/>
          <p:cNvSpPr>
            <a:spLocks noGrp="1"/>
          </p:cNvSpPr>
          <p:nvPr>
            <p:ph type="title"/>
          </p:nvPr>
        </p:nvSpPr>
        <p:spPr>
          <a:xfrm>
            <a:off x="6338589" y="2183308"/>
            <a:ext cx="11706822" cy="2277071"/>
          </a:xfrm>
          <a:prstGeom prst="rect">
            <a:avLst/>
          </a:prstGeom>
        </p:spPr>
        <p:txBody>
          <a:bodyPr anchor="ctr"/>
          <a:lstStyle/>
          <a:p>
            <a:r>
              <a:t>Texte du titre</a:t>
            </a:r>
          </a:p>
        </p:txBody>
      </p:sp>
      <p:sp>
        <p:nvSpPr>
          <p:cNvPr id="67" name="Texte niveau 1…"/>
          <p:cNvSpPr>
            <a:spLocks noGrp="1"/>
          </p:cNvSpPr>
          <p:nvPr>
            <p:ph type="body" sz="quarter" idx="1"/>
          </p:nvPr>
        </p:nvSpPr>
        <p:spPr>
          <a:xfrm>
            <a:off x="6338589" y="4460378"/>
            <a:ext cx="5625704" cy="6630294"/>
          </a:xfrm>
          <a:prstGeom prst="rect">
            <a:avLst/>
          </a:prstGeom>
        </p:spPr>
        <p:txBody>
          <a:bodyPr anchor="ctr"/>
          <a:lstStyle>
            <a:lvl1pPr marL="440871" indent="-440871" algn="l">
              <a:spcBef>
                <a:spcPts val="4500"/>
              </a:spcBef>
              <a:buSzPct val="75000"/>
              <a:buChar char="•"/>
              <a:defRPr sz="3600"/>
            </a:lvl1pPr>
            <a:lvl2pPr marL="783771" indent="-440871" algn="l">
              <a:spcBef>
                <a:spcPts val="4500"/>
              </a:spcBef>
              <a:buSzPct val="75000"/>
              <a:buChar char="•"/>
              <a:defRPr sz="3600"/>
            </a:lvl2pPr>
            <a:lvl3pPr marL="1126671" indent="-440871" algn="l">
              <a:spcBef>
                <a:spcPts val="4500"/>
              </a:spcBef>
              <a:buSzPct val="75000"/>
              <a:buChar char="•"/>
              <a:defRPr sz="3600"/>
            </a:lvl3pPr>
            <a:lvl4pPr marL="1469571" indent="-440871" algn="l">
              <a:spcBef>
                <a:spcPts val="4500"/>
              </a:spcBef>
              <a:buSzPct val="75000"/>
              <a:buChar char="•"/>
              <a:defRPr sz="3600"/>
            </a:lvl4pPr>
            <a:lvl5pPr marL="1812471" indent="-440871" algn="l">
              <a:spcBef>
                <a:spcPts val="4500"/>
              </a:spcBef>
              <a:buSzPct val="75000"/>
              <a:buChar char="•"/>
              <a:defRPr sz="36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>
            <a:spLocks noGrp="1"/>
          </p:cNvSpPr>
          <p:nvPr>
            <p:ph type="body" sz="half" idx="1"/>
          </p:nvPr>
        </p:nvSpPr>
        <p:spPr>
          <a:xfrm>
            <a:off x="6338589" y="3053952"/>
            <a:ext cx="11706822" cy="7608096"/>
          </a:xfrm>
          <a:prstGeom prst="rect">
            <a:avLst/>
          </a:prstGeom>
        </p:spPr>
        <p:txBody>
          <a:bodyPr anchor="ctr"/>
          <a:lstStyle>
            <a:lvl1pPr marL="567972" indent="-567972" algn="l">
              <a:spcBef>
                <a:spcPts val="5900"/>
              </a:spcBef>
              <a:buSzPct val="75000"/>
              <a:buChar char="•"/>
              <a:defRPr sz="4600"/>
            </a:lvl1pPr>
            <a:lvl2pPr marL="1012472" indent="-567972" algn="l">
              <a:spcBef>
                <a:spcPts val="5900"/>
              </a:spcBef>
              <a:buSzPct val="75000"/>
              <a:buChar char="•"/>
              <a:defRPr sz="4600"/>
            </a:lvl2pPr>
            <a:lvl3pPr marL="1456972" indent="-567972" algn="l">
              <a:spcBef>
                <a:spcPts val="5900"/>
              </a:spcBef>
              <a:buSzPct val="75000"/>
              <a:buChar char="•"/>
              <a:defRPr sz="4600"/>
            </a:lvl3pPr>
            <a:lvl4pPr marL="1901472" indent="-567972" algn="l">
              <a:spcBef>
                <a:spcPts val="5900"/>
              </a:spcBef>
              <a:buSzPct val="75000"/>
              <a:buChar char="•"/>
              <a:defRPr sz="4600"/>
            </a:lvl4pPr>
            <a:lvl5pPr marL="2345972" indent="-567972" algn="l">
              <a:spcBef>
                <a:spcPts val="5900"/>
              </a:spcBef>
              <a:buSzPct val="75000"/>
              <a:buChar char="•"/>
              <a:defRPr sz="46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12419707" y="7085706"/>
            <a:ext cx="5625704" cy="39781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12426265" y="2652116"/>
            <a:ext cx="5625704" cy="39781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quarter" idx="15"/>
          </p:nvPr>
        </p:nvSpPr>
        <p:spPr>
          <a:xfrm>
            <a:off x="6338589" y="2652116"/>
            <a:ext cx="5625704" cy="84117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>
            <a:spLocks noGrp="1"/>
          </p:cNvSpPr>
          <p:nvPr>
            <p:ph type="title"/>
          </p:nvPr>
        </p:nvSpPr>
        <p:spPr>
          <a:xfrm>
            <a:off x="6673453" y="3442394"/>
            <a:ext cx="11037095" cy="348257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3578" tIns="53578" rIns="53578" bIns="53578" anchor="b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>
            <a:spLocks noGrp="1"/>
          </p:cNvSpPr>
          <p:nvPr>
            <p:ph type="body" idx="1"/>
          </p:nvPr>
        </p:nvSpPr>
        <p:spPr>
          <a:xfrm>
            <a:off x="6673453" y="7018734"/>
            <a:ext cx="11037095" cy="119211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3578" tIns="53578" rIns="53578" bIns="53578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>
            <a:spLocks noGrp="1"/>
          </p:cNvSpPr>
          <p:nvPr>
            <p:ph type="sldNum" sz="quarter" idx="2"/>
          </p:nvPr>
        </p:nvSpPr>
        <p:spPr>
          <a:xfrm>
            <a:off x="11970028" y="11472416"/>
            <a:ext cx="430550" cy="437357"/>
          </a:xfrm>
          <a:prstGeom prst="rect">
            <a:avLst/>
          </a:prstGeom>
          <a:ln w="3175">
            <a:miter lim="400000"/>
          </a:ln>
        </p:spPr>
        <p:txBody>
          <a:bodyPr wrap="none" lIns="53578" tIns="53578" rIns="53578" bIns="53578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2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69DF48-99F0-451B-992C-E109EB1FFDEE}"/>
              </a:ext>
            </a:extLst>
          </p:cNvPr>
          <p:cNvSpPr/>
          <p:nvPr/>
        </p:nvSpPr>
        <p:spPr>
          <a:xfrm>
            <a:off x="5987143" y="8630816"/>
            <a:ext cx="12409714" cy="1698171"/>
          </a:xfrm>
          <a:prstGeom prst="rect">
            <a:avLst/>
          </a:prstGeom>
          <a:solidFill>
            <a:srgbClr val="FFDE14"/>
          </a:solidFill>
          <a:ln w="3175" cap="flat">
            <a:noFill/>
            <a:miter lim="400000"/>
          </a:ln>
          <a:effectLst>
            <a:outerShdw blurRad="25400" dist="127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3578" tIns="53578" rIns="53578" bIns="53578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0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8BBFCF7-1A89-4907-9D1C-C16C5ADED1B3}"/>
              </a:ext>
            </a:extLst>
          </p:cNvPr>
          <p:cNvSpPr txBox="1"/>
          <p:nvPr/>
        </p:nvSpPr>
        <p:spPr>
          <a:xfrm>
            <a:off x="6186196" y="8594805"/>
            <a:ext cx="11887200" cy="1770196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3578" tIns="53578" rIns="53578" bIns="53578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54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 Light"/>
              </a:rPr>
              <a:t>9 mois pour accélérer votre projet ou votre entreprise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BD8F895-D289-4DCD-B4D6-297CA65D2D9B}"/>
              </a:ext>
            </a:extLst>
          </p:cNvPr>
          <p:cNvSpPr txBox="1"/>
          <p:nvPr/>
        </p:nvSpPr>
        <p:spPr>
          <a:xfrm>
            <a:off x="1841240" y="4741497"/>
            <a:ext cx="20701519" cy="2324194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3578" tIns="53578" rIns="53578" bIns="53578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72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 Light"/>
              </a:rPr>
              <a:t>CONTENU D’UN DOSSIER DE CANDIDATURE CREATIVE SELECTION</a:t>
            </a:r>
          </a:p>
        </p:txBody>
      </p:sp>
      <p:pic>
        <p:nvPicPr>
          <p:cNvPr id="9" name="Image 8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32BBB016-7256-4F23-95D5-2032896A6C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9619" y="597158"/>
            <a:ext cx="3153776" cy="1402347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2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ITRE DE…"/>
          <p:cNvSpPr/>
          <p:nvPr/>
        </p:nvSpPr>
        <p:spPr>
          <a:xfrm>
            <a:off x="1998133" y="3731277"/>
            <a:ext cx="19966128" cy="564818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3578" tIns="53578" rIns="53578" bIns="53578" anchor="ctr">
            <a:spAutoFit/>
          </a:bodyPr>
          <a:lstStyle/>
          <a:p>
            <a:pPr algn="just">
              <a:defRPr sz="1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pPr>
            <a:r>
              <a:rPr lang="fr-FR" sz="4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 un format .PPT (Power Point), d’une vingtaine de pages (max), adapté à votre charte graphique, votre dossier de candidature doit contenir les informations demandées dans ce document.</a:t>
            </a:r>
          </a:p>
          <a:p>
            <a:pPr algn="just">
              <a:defRPr sz="1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pPr>
            <a:endParaRPr lang="fr-FR" sz="40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 sz="1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pPr>
            <a:r>
              <a:rPr lang="fr-FR" sz="4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Cependant, n’hésitez pas à l’adapter pour une présentation claire de votre projet / entreprise.</a:t>
            </a:r>
            <a:endParaRPr lang="fr-F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 sz="1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pPr>
            <a:endParaRPr lang="fr-FR" sz="40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 sz="1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pPr>
            <a:r>
              <a:rPr lang="fr-FR" sz="4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pouvez ajouter des images, des vidéos ou des liens pour illustrer votre concept / activité.</a:t>
            </a:r>
          </a:p>
        </p:txBody>
      </p:sp>
      <p:sp>
        <p:nvSpPr>
          <p:cNvPr id="122" name="Rectangle"/>
          <p:cNvSpPr/>
          <p:nvPr/>
        </p:nvSpPr>
        <p:spPr>
          <a:xfrm>
            <a:off x="1998133" y="9908770"/>
            <a:ext cx="1021670" cy="189273"/>
          </a:xfrm>
          <a:prstGeom prst="rect">
            <a:avLst/>
          </a:prstGeom>
          <a:solidFill>
            <a:srgbClr val="FFFFFF"/>
          </a:solidFill>
          <a:ln w="3175">
            <a:miter lim="400000"/>
          </a:ln>
          <a:effectLst>
            <a:outerShdw dir="5400000" rotWithShape="0">
              <a:srgbClr val="000000">
                <a:alpha val="0"/>
              </a:srgbClr>
            </a:outerShdw>
          </a:effectLst>
        </p:spPr>
        <p:txBody>
          <a:bodyPr lIns="53578" tIns="53578" rIns="53578" bIns="53578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5" name="Image 4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F6C5D17B-2D99-493D-889A-24BF0308FB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9619" y="597158"/>
            <a:ext cx="3153776" cy="1402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42571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2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ITRE DE…"/>
          <p:cNvSpPr/>
          <p:nvPr/>
        </p:nvSpPr>
        <p:spPr>
          <a:xfrm>
            <a:off x="2207472" y="4493797"/>
            <a:ext cx="10664466" cy="232419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3578" tIns="53578" rIns="53578" bIns="53578" anchor="ctr">
            <a:spAutoFit/>
          </a:bodyPr>
          <a:lstStyle/>
          <a:p>
            <a:pPr algn="l">
              <a:defRPr sz="1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pPr>
            <a:r>
              <a:rPr lang="fr-FR" sz="7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du projet ou </a:t>
            </a:r>
          </a:p>
          <a:p>
            <a:pPr algn="l">
              <a:defRPr sz="1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pPr>
            <a:r>
              <a:rPr lang="fr-FR" sz="7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l’entreprise</a:t>
            </a:r>
          </a:p>
        </p:txBody>
      </p:sp>
      <p:sp>
        <p:nvSpPr>
          <p:cNvPr id="122" name="Rectangle"/>
          <p:cNvSpPr/>
          <p:nvPr/>
        </p:nvSpPr>
        <p:spPr>
          <a:xfrm>
            <a:off x="2207472" y="7653765"/>
            <a:ext cx="1021670" cy="189273"/>
          </a:xfrm>
          <a:prstGeom prst="rect">
            <a:avLst/>
          </a:prstGeom>
          <a:solidFill>
            <a:srgbClr val="FFFFFF"/>
          </a:solidFill>
          <a:ln w="3175">
            <a:miter lim="400000"/>
          </a:ln>
          <a:effectLst>
            <a:outerShdw dir="5400000" rotWithShape="0">
              <a:srgbClr val="000000">
                <a:alpha val="0"/>
              </a:srgbClr>
            </a:outerShdw>
          </a:effectLst>
        </p:spPr>
        <p:txBody>
          <a:bodyPr lIns="53578" tIns="53578" rIns="53578" bIns="53578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904CD8-32D6-45E3-8240-C970AC74C6F9}"/>
              </a:ext>
            </a:extLst>
          </p:cNvPr>
          <p:cNvSpPr/>
          <p:nvPr/>
        </p:nvSpPr>
        <p:spPr>
          <a:xfrm>
            <a:off x="17937502" y="6214225"/>
            <a:ext cx="5835704" cy="7107503"/>
          </a:xfrm>
          <a:prstGeom prst="rect">
            <a:avLst/>
          </a:prstGeom>
          <a:solidFill>
            <a:srgbClr val="F2F2F2">
              <a:alpha val="32157"/>
            </a:srgbClr>
          </a:solidFill>
          <a:ln w="3175" cap="flat">
            <a:noFill/>
            <a:miter lim="400000"/>
          </a:ln>
          <a:effectLst>
            <a:outerShdw blurRad="25400" dist="127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3578" tIns="53578" rIns="53578" bIns="53578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0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grpSp>
        <p:nvGrpSpPr>
          <p:cNvPr id="13" name="Grouper">
            <a:extLst>
              <a:ext uri="{FF2B5EF4-FFF2-40B4-BE49-F238E27FC236}">
                <a16:creationId xmlns:a16="http://schemas.microsoft.com/office/drawing/2014/main" id="{592C1EB8-F51E-4A84-8DE8-69B14DB75455}"/>
              </a:ext>
            </a:extLst>
          </p:cNvPr>
          <p:cNvGrpSpPr/>
          <p:nvPr/>
        </p:nvGrpSpPr>
        <p:grpSpPr>
          <a:xfrm>
            <a:off x="18383641" y="6626840"/>
            <a:ext cx="3416802" cy="6282271"/>
            <a:chOff x="0" y="-140016"/>
            <a:chExt cx="1037990" cy="10265848"/>
          </a:xfrm>
        </p:grpSpPr>
        <p:sp>
          <p:nvSpPr>
            <p:cNvPr id="14" name="Lionel POUGET…">
              <a:extLst>
                <a:ext uri="{FF2B5EF4-FFF2-40B4-BE49-F238E27FC236}">
                  <a16:creationId xmlns:a16="http://schemas.microsoft.com/office/drawing/2014/main" id="{36737D5D-00D2-4829-927F-241BDC2F9C1D}"/>
                </a:ext>
              </a:extLst>
            </p:cNvPr>
            <p:cNvSpPr/>
            <p:nvPr/>
          </p:nvSpPr>
          <p:spPr>
            <a:xfrm>
              <a:off x="0" y="-140016"/>
              <a:ext cx="983448" cy="1987387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3578" tIns="53578" rIns="53578" bIns="53578" numCol="1" anchor="ctr">
              <a:spAutoFit/>
            </a:bodyPr>
            <a:lstStyle/>
            <a:p>
              <a:pPr algn="l" defTabSz="449580">
                <a:defRPr sz="3600">
                  <a:solidFill>
                    <a:srgbClr val="2D173A"/>
                  </a:solidFill>
                  <a:uFill>
                    <a:solidFill>
                      <a:srgbClr val="000000"/>
                    </a:solidFill>
                  </a:uFill>
                  <a:latin typeface="Raleway"/>
                  <a:ea typeface="Raleway"/>
                  <a:cs typeface="Raleway"/>
                  <a:sym typeface="Raleway"/>
                </a:defRPr>
              </a:pPr>
              <a:r>
                <a:rPr lang="fr-FR" b="1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Nom / Prénom</a:t>
              </a:r>
              <a:endParaRPr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 defTabSz="449580">
                <a:defRPr sz="3600">
                  <a:solidFill>
                    <a:srgbClr val="2D173A"/>
                  </a:solidFill>
                  <a:uFill>
                    <a:solidFill>
                      <a:srgbClr val="000000"/>
                    </a:solidFill>
                  </a:uFill>
                  <a:latin typeface="Raleway Medium"/>
                  <a:ea typeface="Raleway Medium"/>
                  <a:cs typeface="Raleway Medium"/>
                  <a:sym typeface="Raleway Medium"/>
                </a:defRPr>
              </a:pPr>
              <a:r>
                <a:rPr lang="fr-FR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Fonction</a:t>
              </a:r>
              <a:endParaRPr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Quartier de la création immeuble eureka 1 mail du front populaire 44200 nantes…">
              <a:extLst>
                <a:ext uri="{FF2B5EF4-FFF2-40B4-BE49-F238E27FC236}">
                  <a16:creationId xmlns:a16="http://schemas.microsoft.com/office/drawing/2014/main" id="{7002D65C-F37D-4C06-9F91-5AABE3814A8F}"/>
                </a:ext>
              </a:extLst>
            </p:cNvPr>
            <p:cNvSpPr/>
            <p:nvPr/>
          </p:nvSpPr>
          <p:spPr>
            <a:xfrm>
              <a:off x="0" y="2706724"/>
              <a:ext cx="1037990" cy="7419108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3578" tIns="53578" rIns="53578" bIns="53578" numCol="1" anchor="ctr">
              <a:spAutoFit/>
            </a:bodyPr>
            <a:lstStyle/>
            <a:p>
              <a:pPr algn="l" defTabSz="449580">
                <a:defRPr sz="3600">
                  <a:solidFill>
                    <a:srgbClr val="53585F"/>
                  </a:solidFill>
                  <a:uFill>
                    <a:solidFill>
                      <a:srgbClr val="000000"/>
                    </a:solidFill>
                  </a:uFill>
                  <a:latin typeface="Raleway"/>
                  <a:ea typeface="Raleway"/>
                  <a:cs typeface="Raleway"/>
                  <a:sym typeface="Raleway"/>
                </a:defRPr>
              </a:pPr>
              <a:endParaRPr lang="fr-FR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 defTabSz="449580">
                <a:defRPr sz="3600">
                  <a:solidFill>
                    <a:srgbClr val="53585F"/>
                  </a:solidFill>
                  <a:uFill>
                    <a:solidFill>
                      <a:srgbClr val="000000"/>
                    </a:solidFill>
                  </a:uFill>
                  <a:latin typeface="Raleway"/>
                  <a:ea typeface="Raleway"/>
                  <a:cs typeface="Raleway"/>
                  <a:sym typeface="Raleway"/>
                </a:defRPr>
              </a:pPr>
              <a:endParaRPr lang="fr-FR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 defTabSz="449580">
                <a:defRPr sz="3600">
                  <a:solidFill>
                    <a:srgbClr val="53585F"/>
                  </a:solidFill>
                  <a:uFill>
                    <a:solidFill>
                      <a:srgbClr val="000000"/>
                    </a:solidFill>
                  </a:uFill>
                  <a:latin typeface="Raleway"/>
                  <a:ea typeface="Raleway"/>
                  <a:cs typeface="Raleway"/>
                  <a:sym typeface="Raleway"/>
                </a:defRPr>
              </a:pPr>
              <a:endParaRPr lang="fr-FR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 defTabSz="449580">
                <a:defRPr sz="3600">
                  <a:solidFill>
                    <a:srgbClr val="53585F"/>
                  </a:solidFill>
                  <a:uFill>
                    <a:solidFill>
                      <a:srgbClr val="000000"/>
                    </a:solidFill>
                  </a:uFill>
                  <a:latin typeface="Raleway"/>
                  <a:ea typeface="Raleway"/>
                  <a:cs typeface="Raleway"/>
                  <a:sym typeface="Raleway"/>
                </a:defRPr>
              </a:pPr>
              <a:endParaRPr lang="fr-FR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 defTabSz="449580">
                <a:defRPr sz="3600">
                  <a:solidFill>
                    <a:srgbClr val="53585F"/>
                  </a:solidFill>
                  <a:uFill>
                    <a:solidFill>
                      <a:srgbClr val="000000"/>
                    </a:solidFill>
                  </a:uFill>
                  <a:latin typeface="Raleway"/>
                  <a:ea typeface="Raleway"/>
                  <a:cs typeface="Raleway"/>
                  <a:sym typeface="Raleway"/>
                </a:defRPr>
              </a:pPr>
              <a:r>
                <a:rPr lang="fr-FR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Adresse postale</a:t>
              </a:r>
              <a:endParaRPr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 defTabSz="449580">
                <a:defRPr sz="3600">
                  <a:solidFill>
                    <a:srgbClr val="2D173A"/>
                  </a:solidFill>
                  <a:uFill>
                    <a:solidFill>
                      <a:srgbClr val="000000"/>
                    </a:solidFill>
                  </a:uFill>
                  <a:latin typeface="Raleway"/>
                  <a:ea typeface="Raleway"/>
                  <a:cs typeface="Raleway"/>
                  <a:sym typeface="Raleway"/>
                </a:defRPr>
              </a:pPr>
              <a:endParaRPr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 defTabSz="449580">
                <a:defRPr sz="3600">
                  <a:solidFill>
                    <a:srgbClr val="2D173A"/>
                  </a:solidFill>
                  <a:uFill>
                    <a:solidFill>
                      <a:srgbClr val="000000"/>
                    </a:solidFill>
                  </a:uFill>
                  <a:latin typeface="Raleway"/>
                  <a:ea typeface="Raleway"/>
                  <a:cs typeface="Raleway"/>
                  <a:sym typeface="Raleway"/>
                </a:defRPr>
              </a:pPr>
              <a:endParaRPr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 defTabSz="449580">
                <a:defRPr sz="3600" b="1">
                  <a:solidFill>
                    <a:srgbClr val="2D173A"/>
                  </a:solidFill>
                  <a:uFill>
                    <a:solidFill>
                      <a:srgbClr val="000000"/>
                    </a:solidFill>
                  </a:uFill>
                  <a:latin typeface="Raleway"/>
                  <a:ea typeface="Raleway"/>
                  <a:cs typeface="Raleway"/>
                  <a:sym typeface="Raleway"/>
                </a:defRPr>
              </a:pPr>
              <a:r>
                <a:rPr lang="fr-FR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Site internet</a:t>
              </a:r>
              <a:endParaRPr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02 51 89 54 35…">
            <a:extLst>
              <a:ext uri="{FF2B5EF4-FFF2-40B4-BE49-F238E27FC236}">
                <a16:creationId xmlns:a16="http://schemas.microsoft.com/office/drawing/2014/main" id="{9FF83941-76B8-45BF-8344-79ED28274421}"/>
              </a:ext>
            </a:extLst>
          </p:cNvPr>
          <p:cNvSpPr/>
          <p:nvPr/>
        </p:nvSpPr>
        <p:spPr>
          <a:xfrm>
            <a:off x="19157403" y="8880961"/>
            <a:ext cx="3185968" cy="1216198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3578" tIns="53578" rIns="53578" bIns="53578" numCol="1" anchor="ctr">
            <a:spAutoFit/>
          </a:bodyPr>
          <a:lstStyle/>
          <a:p>
            <a:pPr algn="l" defTabSz="449580">
              <a:defRPr sz="3600">
                <a:solidFill>
                  <a:srgbClr val="2D173A"/>
                </a:solidFill>
                <a:uFill>
                  <a:solidFill>
                    <a:srgbClr val="000000"/>
                  </a:solidFill>
                </a:uFill>
                <a:latin typeface="Raleway Medium"/>
                <a:ea typeface="Raleway Medium"/>
                <a:cs typeface="Raleway Medium"/>
                <a:sym typeface="Raleway Medium"/>
              </a:defRPr>
            </a:pPr>
            <a:r>
              <a:rPr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 xx </a:t>
            </a:r>
            <a:r>
              <a:rPr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endParaRPr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defTabSz="449580">
              <a:defRPr sz="3600">
                <a:solidFill>
                  <a:srgbClr val="2D173A"/>
                </a:solidFill>
                <a:uFill>
                  <a:solidFill>
                    <a:srgbClr val="000000"/>
                  </a:solidFill>
                </a:uFill>
                <a:latin typeface="Raleway Medium"/>
                <a:ea typeface="Raleway Medium"/>
                <a:cs typeface="Raleway Medium"/>
                <a:sym typeface="Raleway Medium"/>
              </a:defRPr>
            </a:pPr>
            <a:r>
              <a:rPr lang="fr-FR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Adresse e-mail</a:t>
            </a:r>
            <a:endParaRPr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o_enveloppe.png" descr="picto_enveloppe.png">
            <a:extLst>
              <a:ext uri="{FF2B5EF4-FFF2-40B4-BE49-F238E27FC236}">
                <a16:creationId xmlns:a16="http://schemas.microsoft.com/office/drawing/2014/main" id="{F91881A5-7E21-4386-ACDB-766DA2BC8A8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8550260" y="9646231"/>
            <a:ext cx="440524" cy="319432"/>
          </a:xfrm>
          <a:prstGeom prst="rect">
            <a:avLst/>
          </a:prstGeom>
          <a:ln w="3175" cap="flat">
            <a:noFill/>
            <a:miter lim="400000"/>
          </a:ln>
          <a:effectLst/>
        </p:spPr>
      </p:pic>
      <p:pic>
        <p:nvPicPr>
          <p:cNvPr id="18" name="picto_portable.png" descr="picto_portable.png">
            <a:extLst>
              <a:ext uri="{FF2B5EF4-FFF2-40B4-BE49-F238E27FC236}">
                <a16:creationId xmlns:a16="http://schemas.microsoft.com/office/drawing/2014/main" id="{5272FDFD-B62F-44E4-A54A-313F2F00EB4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8550260" y="9018989"/>
            <a:ext cx="440524" cy="470071"/>
          </a:xfrm>
          <a:prstGeom prst="rect">
            <a:avLst/>
          </a:prstGeom>
          <a:ln w="3175" cap="flat">
            <a:noFill/>
            <a:miter lim="400000"/>
          </a:ln>
          <a:effectLst/>
        </p:spPr>
      </p:pic>
      <p:pic>
        <p:nvPicPr>
          <p:cNvPr id="19" name="Image 18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58F01536-F211-4A63-AAE2-FA3F0E2AF7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9619" y="597158"/>
            <a:ext cx="3153776" cy="1402347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ous titre endicte  : nim nos sequas ratem ex estibusanim aut…"/>
          <p:cNvSpPr/>
          <p:nvPr/>
        </p:nvSpPr>
        <p:spPr>
          <a:xfrm>
            <a:off x="556591" y="1831051"/>
            <a:ext cx="23827409" cy="1003299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3578" tIns="53578" rIns="53578" bIns="53578" numCol="3" spcCol="1099924"/>
          <a:lstStyle/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fr-FR" sz="2800" b="1" dirty="0">
                <a:solidFill>
                  <a:srgbClr val="302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mission/l’ambition de votre projet</a:t>
            </a:r>
          </a:p>
          <a:p>
            <a:pPr marL="342900" lvl="0" indent="-342900" algn="l"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Quelle est la mission de votre (future) entreprise ?</a:t>
            </a:r>
          </a:p>
          <a:p>
            <a:pPr marL="342900" lvl="0" indent="-342900" algn="l">
              <a:spcAft>
                <a:spcPts val="1200"/>
              </a:spcAft>
              <a:buFont typeface="Wingdings" panose="05000000000000000000" pitchFamily="2" charset="2"/>
              <a:buChar char="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Quelle est l’ambition à terme de votre projet ?</a:t>
            </a:r>
          </a:p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fr-FR" sz="2800" b="1" dirty="0">
                <a:solidFill>
                  <a:srgbClr val="30214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constat/le besoin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Quels sont les futurs clients et/ou utilisateurs de votre solution ?</a:t>
            </a:r>
          </a:p>
          <a:p>
            <a:pPr marL="342900" lvl="0" indent="-342900" algn="l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Quelle est la problématique-client ? En quoi votre offre répond-elle à leur problématique actuelle ?</a:t>
            </a:r>
          </a:p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fr-FR" sz="2800" b="1" dirty="0">
                <a:solidFill>
                  <a:srgbClr val="302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L’offre</a:t>
            </a:r>
          </a:p>
          <a:p>
            <a:pPr marL="342900" lvl="0" indent="-342900" algn="l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Décrire votre offre (produit/service proposé) ?</a:t>
            </a:r>
          </a:p>
          <a:p>
            <a:pPr marL="342900" lvl="0" indent="-342900" algn="l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Sur quoi porte l’innovation de votre offre (innovation techno, de service ou d’usage) ? En quoi est-ce différenciant ? </a:t>
            </a:r>
          </a:p>
          <a:p>
            <a:pPr marL="342900" lvl="0" indent="-342900" algn="l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 est le stade d’avancement de votre projet ? </a:t>
            </a:r>
          </a:p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fr-FR" sz="2800" b="1" dirty="0">
                <a:solidFill>
                  <a:srgbClr val="30214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marché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Quels sont les secteurs cibles / domaines applicatifs pour votre offre ? </a:t>
            </a:r>
          </a:p>
          <a:p>
            <a:pPr marL="342900" lvl="0" indent="-342900" algn="l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Quelles sont les données clés sur votre marché? Les grandes tendances ?</a:t>
            </a:r>
          </a:p>
          <a:p>
            <a:pPr marL="342900" lvl="0" indent="-342900" algn="l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 sont les concurrents ? Quel est le positionnement de votre offre par rapport à la concurrence ?</a:t>
            </a:r>
          </a:p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fr-FR" sz="2800" b="1" dirty="0">
                <a:solidFill>
                  <a:srgbClr val="30214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Impact environnemental et/ou social 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Votre projet adresse-t-il particulièrement des enjeux de transitions environnementales et/ou sociales / économiques ?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Comment adressez-vous la RSE dans votre entreprise / projet ? </a:t>
            </a:r>
          </a:p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fr-FR" sz="2800" b="1" dirty="0">
                <a:solidFill>
                  <a:srgbClr val="302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modèle économique et les perspectives</a:t>
            </a:r>
          </a:p>
          <a:p>
            <a:pPr marL="342900" indent="-342900" algn="l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 est votre modèle économique (quel est le modèle de tarification de votre offre / produit) ?</a:t>
            </a:r>
          </a:p>
          <a:p>
            <a:pPr marL="342900" lvl="0" indent="-342900" algn="l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Quelle projection du CA sur les années 1 à 3 ? Auprès de quelles catégories de clients ?</a:t>
            </a:r>
          </a:p>
          <a:p>
            <a:pPr marL="342900" lvl="0" indent="-342900" algn="l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Perspective de création d’emplois à 3 ans ?</a:t>
            </a:r>
          </a:p>
          <a:p>
            <a:pPr marL="342900" lvl="0" indent="-342900" algn="l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Quels sont vos coûts de développement ?</a:t>
            </a:r>
          </a:p>
          <a:p>
            <a:pPr marL="342900" lvl="0" indent="-342900" algn="l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Comment projetez-vous de les financer ?</a:t>
            </a:r>
          </a:p>
          <a:p>
            <a:pPr algn="l">
              <a:lnSpc>
                <a:spcPct val="150000"/>
              </a:lnSpc>
              <a:spcAft>
                <a:spcPts val="600"/>
              </a:spcAft>
            </a:pPr>
            <a:endParaRPr lang="fr-FR" sz="2800" b="1" dirty="0">
              <a:solidFill>
                <a:srgbClr val="3021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fr-FR" sz="2800" b="1" dirty="0">
                <a:solidFill>
                  <a:srgbClr val="302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stratégie de commercialisation</a:t>
            </a:r>
          </a:p>
          <a:p>
            <a:pPr marL="342900" lvl="0" indent="-342900" algn="l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Quels sont vos moyens d’accès à vos cibles clients / segments de marché ? </a:t>
            </a:r>
          </a:p>
          <a:p>
            <a:pPr marL="342900" lvl="0" indent="-342900" algn="l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Quels sont vos canaux de distribution / commercialisation  ?</a:t>
            </a:r>
          </a:p>
          <a:p>
            <a:pPr marL="342900" lvl="0" indent="-342900" algn="l">
              <a:lnSpc>
                <a:spcPct val="107000"/>
              </a:lnSpc>
              <a:spcAft>
                <a:spcPts val="12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Quels sont les coûts associés (marketing, commercialisation) ?</a:t>
            </a:r>
          </a:p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fr-FR" sz="2800" b="1" dirty="0">
                <a:solidFill>
                  <a:srgbClr val="30214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L’équipe &amp; l’entreprise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 êtes-vous, quelles sont vos précédentes fonctions ?</a:t>
            </a:r>
          </a:p>
          <a:p>
            <a:pPr marL="342900" lvl="0" indent="-342900" algn="l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Composition de l’équipe ? Compétences et rôle de chacun ?</a:t>
            </a:r>
          </a:p>
          <a:p>
            <a:pPr marL="342900" lvl="0" indent="-342900" algn="l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Projet ante création ou entreprise créée ?</a:t>
            </a:r>
          </a:p>
          <a:p>
            <a:pPr marL="342900" lvl="0" indent="-342900" algn="l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Répartition du capital entre les associés ?</a:t>
            </a:r>
          </a:p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fr-FR" sz="2800" b="1" dirty="0">
                <a:solidFill>
                  <a:srgbClr val="30214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Vos motivations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Quelles sont vos motivations pour intégrer l’accélérateur Creative Selection ?</a:t>
            </a:r>
          </a:p>
          <a:p>
            <a:pPr marL="342900" lvl="0" indent="-342900" algn="l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Quels sont vos besoins / attentes en termes d’accompagnement ?</a:t>
            </a:r>
          </a:p>
        </p:txBody>
      </p:sp>
      <p:sp>
        <p:nvSpPr>
          <p:cNvPr id="125" name="Sequas ratem ex : 80 000"/>
          <p:cNvSpPr/>
          <p:nvPr/>
        </p:nvSpPr>
        <p:spPr>
          <a:xfrm>
            <a:off x="14282959" y="-2135499"/>
            <a:ext cx="8138664" cy="856457"/>
          </a:xfrm>
          <a:prstGeom prst="rect">
            <a:avLst/>
          </a:prstGeom>
          <a:solidFill>
            <a:srgbClr val="2D173A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3578" tIns="53578" rIns="53578" bIns="53578" anchor="ctr">
            <a:spAutoFit/>
          </a:bodyPr>
          <a:lstStyle>
            <a:lvl1pPr algn="l" defTabSz="457200">
              <a:defRPr sz="5000">
                <a:solidFill>
                  <a:srgbClr val="FFFFFF"/>
                </a:solidFill>
                <a:latin typeface="Raleway SemiBold"/>
                <a:ea typeface="Raleway SemiBold"/>
                <a:cs typeface="Raleway SemiBold"/>
                <a:sym typeface="Raleway SemiBold"/>
              </a:defRPr>
            </a:lvl1pPr>
          </a:lstStyle>
          <a:p>
            <a:r>
              <a:rPr dirty="0" err="1"/>
              <a:t>Sequas</a:t>
            </a:r>
            <a:r>
              <a:rPr dirty="0"/>
              <a:t> </a:t>
            </a:r>
            <a:r>
              <a:rPr dirty="0" err="1"/>
              <a:t>ratem</a:t>
            </a:r>
            <a:r>
              <a:rPr dirty="0"/>
              <a:t> ex : 80 000</a:t>
            </a:r>
          </a:p>
        </p:txBody>
      </p:sp>
      <p:sp>
        <p:nvSpPr>
          <p:cNvPr id="126" name="TITRE DE SLIDE"/>
          <p:cNvSpPr/>
          <p:nvPr/>
        </p:nvSpPr>
        <p:spPr>
          <a:xfrm>
            <a:off x="1178983" y="603111"/>
            <a:ext cx="20392544" cy="84686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3578" tIns="53578" rIns="53578" bIns="53578" anchor="ctr">
            <a:spAutoFit/>
          </a:bodyPr>
          <a:lstStyle>
            <a:lvl1pPr algn="l">
              <a:lnSpc>
                <a:spcPct val="80000"/>
              </a:lnSpc>
              <a:defRPr sz="7200">
                <a:solidFill>
                  <a:srgbClr val="2D173A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r>
              <a:rPr lang="fr-FR" sz="6000" b="1" dirty="0">
                <a:latin typeface="Arial" panose="020B0604020202020204" pitchFamily="34" charset="0"/>
                <a:cs typeface="Arial" panose="020B0604020202020204" pitchFamily="34" charset="0"/>
              </a:rPr>
              <a:t>Contenu du dossier de candidature Créative Selection</a:t>
            </a:r>
            <a:endParaRPr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Rectangle"/>
          <p:cNvSpPr/>
          <p:nvPr/>
        </p:nvSpPr>
        <p:spPr>
          <a:xfrm>
            <a:off x="1258880" y="1621831"/>
            <a:ext cx="1092201" cy="177900"/>
          </a:xfrm>
          <a:prstGeom prst="rect">
            <a:avLst/>
          </a:prstGeom>
          <a:solidFill>
            <a:srgbClr val="2D173A"/>
          </a:solidFill>
          <a:ln w="3175">
            <a:miter lim="400000"/>
          </a:ln>
          <a:effectLst>
            <a:outerShdw dir="5400000" rotWithShape="0">
              <a:srgbClr val="2D173A">
                <a:alpha val="0"/>
              </a:srgbClr>
            </a:outerShdw>
          </a:effectLst>
        </p:spPr>
        <p:txBody>
          <a:bodyPr lIns="53578" tIns="53578" rIns="53578" bIns="53578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28" name="Rectangle"/>
          <p:cNvSpPr/>
          <p:nvPr/>
        </p:nvSpPr>
        <p:spPr>
          <a:xfrm>
            <a:off x="1294350" y="12343233"/>
            <a:ext cx="21795299" cy="12701"/>
          </a:xfrm>
          <a:prstGeom prst="rect">
            <a:avLst/>
          </a:prstGeom>
          <a:solidFill>
            <a:srgbClr val="A6AAA9"/>
          </a:solidFill>
          <a:ln w="3175">
            <a:miter lim="400000"/>
          </a:ln>
          <a:effectLst>
            <a:outerShdw dir="5400000" rotWithShape="0">
              <a:srgbClr val="2D173A">
                <a:alpha val="0"/>
              </a:srgbClr>
            </a:outerShdw>
          </a:effectLst>
        </p:spPr>
        <p:txBody>
          <a:bodyPr lIns="53578" tIns="53578" rIns="53578" bIns="53578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29" name="/00"/>
          <p:cNvSpPr/>
          <p:nvPr/>
        </p:nvSpPr>
        <p:spPr>
          <a:xfrm>
            <a:off x="22469484" y="12847819"/>
            <a:ext cx="712703" cy="5347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3578" tIns="53578" rIns="53578" bIns="53578"/>
          <a:lstStyle>
            <a:lvl1pPr algn="l" defTabSz="457200">
              <a:lnSpc>
                <a:spcPct val="90000"/>
              </a:lnSpc>
              <a:defRPr sz="2400">
                <a:solidFill>
                  <a:srgbClr val="A6AAA9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1pPr>
          </a:lstStyle>
          <a:p>
            <a:r>
              <a:rPr dirty="0"/>
              <a:t>/00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A5F93EA-B6AE-4AF9-AE9F-7613369A79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93" y="12171011"/>
            <a:ext cx="3153776" cy="167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48627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RE DE SLIDE"/>
          <p:cNvSpPr/>
          <p:nvPr/>
        </p:nvSpPr>
        <p:spPr>
          <a:xfrm>
            <a:off x="1178983" y="529245"/>
            <a:ext cx="23005964" cy="99459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3578" tIns="53578" rIns="53578" bIns="53578" anchor="ctr">
            <a:spAutoFit/>
          </a:bodyPr>
          <a:lstStyle>
            <a:lvl1pPr algn="l">
              <a:lnSpc>
                <a:spcPct val="80000"/>
              </a:lnSpc>
              <a:defRPr sz="7200">
                <a:solidFill>
                  <a:srgbClr val="2D173A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Pièces complémentaires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Rectangle"/>
          <p:cNvSpPr/>
          <p:nvPr/>
        </p:nvSpPr>
        <p:spPr>
          <a:xfrm>
            <a:off x="1258880" y="1621831"/>
            <a:ext cx="1092201" cy="177900"/>
          </a:xfrm>
          <a:prstGeom prst="rect">
            <a:avLst/>
          </a:prstGeom>
          <a:solidFill>
            <a:srgbClr val="2D173A"/>
          </a:solidFill>
          <a:ln w="3175">
            <a:miter lim="400000"/>
          </a:ln>
          <a:effectLst>
            <a:outerShdw dir="5400000" rotWithShape="0">
              <a:srgbClr val="2D173A">
                <a:alpha val="0"/>
              </a:srgbClr>
            </a:outerShdw>
          </a:effectLst>
        </p:spPr>
        <p:txBody>
          <a:bodyPr lIns="53578" tIns="53578" rIns="53578" bIns="53578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8" name="Rectangle"/>
          <p:cNvSpPr/>
          <p:nvPr/>
        </p:nvSpPr>
        <p:spPr>
          <a:xfrm>
            <a:off x="1244535" y="12189630"/>
            <a:ext cx="21795299" cy="12701"/>
          </a:xfrm>
          <a:prstGeom prst="rect">
            <a:avLst/>
          </a:prstGeom>
          <a:solidFill>
            <a:srgbClr val="A6AAA9"/>
          </a:solidFill>
          <a:ln w="3175">
            <a:miter lim="400000"/>
          </a:ln>
          <a:effectLst>
            <a:outerShdw dir="5400000" rotWithShape="0">
              <a:srgbClr val="2D173A">
                <a:alpha val="0"/>
              </a:srgbClr>
            </a:outerShdw>
          </a:effectLst>
        </p:spPr>
        <p:txBody>
          <a:bodyPr lIns="53578" tIns="53578" rIns="53578" bIns="53578" anchor="ctr"/>
          <a:lstStyle/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B4CD771-4F72-4E1A-8907-01A18B0FD09E}"/>
              </a:ext>
            </a:extLst>
          </p:cNvPr>
          <p:cNvSpPr txBox="1"/>
          <p:nvPr/>
        </p:nvSpPr>
        <p:spPr>
          <a:xfrm>
            <a:off x="1178983" y="2397774"/>
            <a:ext cx="21795299" cy="3386023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3578" tIns="53578" rIns="53578" bIns="53578" numCol="1" spcCol="38100" rtlCol="0" anchor="ctr">
            <a:spAutoFit/>
          </a:bodyPr>
          <a:lstStyle/>
          <a:p>
            <a:pPr marL="457200" lvl="0" indent="-45720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3200" dirty="0">
                <a:solidFill>
                  <a:srgbClr val="30214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Bilan et compte de résultats 2024 (si existant)</a:t>
            </a:r>
          </a:p>
          <a:p>
            <a:pPr marL="457200" lvl="0" indent="-45720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3200" dirty="0">
                <a:solidFill>
                  <a:srgbClr val="30214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Prévisionnel d’activité (si possible sur 3 ans)</a:t>
            </a:r>
          </a:p>
          <a:p>
            <a:pPr marL="457200" lvl="0" indent="-45720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3200" dirty="0">
                <a:solidFill>
                  <a:srgbClr val="30214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CV des dirigeants</a:t>
            </a:r>
          </a:p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5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C2BA19E-819B-4C7E-91A9-F0480BF8803E}"/>
              </a:ext>
            </a:extLst>
          </p:cNvPr>
          <p:cNvSpPr txBox="1"/>
          <p:nvPr/>
        </p:nvSpPr>
        <p:spPr>
          <a:xfrm>
            <a:off x="1258880" y="6904892"/>
            <a:ext cx="21795299" cy="923810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3578" tIns="53578" rIns="53578" bIns="53578" numCol="1" spcCol="38100" rtlCol="0" anchor="ctr">
            <a:spAutoFit/>
          </a:bodyPr>
          <a:lstStyle/>
          <a:p>
            <a:pPr lvl="0">
              <a:lnSpc>
                <a:spcPct val="150000"/>
              </a:lnSpc>
              <a:spcAft>
                <a:spcPts val="600"/>
              </a:spcAft>
            </a:pPr>
            <a:r>
              <a:rPr lang="fr-FR" sz="3200" b="1" dirty="0">
                <a:solidFill>
                  <a:srgbClr val="30214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Dossier à retourner complet (</a:t>
            </a:r>
            <a:r>
              <a:rPr lang="fr-FR" sz="3200" b="1" dirty="0" err="1">
                <a:solidFill>
                  <a:srgbClr val="30214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ppt</a:t>
            </a:r>
            <a:r>
              <a:rPr lang="fr-FR" sz="3200" b="1" dirty="0">
                <a:solidFill>
                  <a:srgbClr val="30214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 pièces complémentaires) au plus tard le </a:t>
            </a:r>
            <a:r>
              <a:rPr lang="fr-FR" sz="3200" b="1" u="sng" dirty="0">
                <a:solidFill>
                  <a:srgbClr val="30214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 mai 2025</a:t>
            </a:r>
            <a:endParaRPr kumimoji="0" lang="fr-FR" sz="5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C2036C01-E040-4BA1-ACDE-334C3CAAE3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93" y="12171011"/>
            <a:ext cx="3153776" cy="167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213632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254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3578" tIns="53578" rIns="53578" bIns="53578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53578" tIns="53578" rIns="53578" bIns="53578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254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3578" tIns="53578" rIns="53578" bIns="53578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53578" tIns="53578" rIns="53578" bIns="53578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501</Words>
  <Application>Microsoft Office PowerPoint</Application>
  <PresentationFormat>Personnalisé</PresentationFormat>
  <Paragraphs>65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Helvetica</vt:lpstr>
      <vt:lpstr>Helvetica Light</vt:lpstr>
      <vt:lpstr>Helvetica Neue</vt:lpstr>
      <vt:lpstr>Wingdings</vt:lpstr>
      <vt:lpstr>White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MAITRALLAIN Sophie</dc:creator>
  <cp:lastModifiedBy>sophie maitrallain</cp:lastModifiedBy>
  <cp:revision>41</cp:revision>
  <cp:lastPrinted>2024-04-16T15:40:04Z</cp:lastPrinted>
  <dcterms:modified xsi:type="dcterms:W3CDTF">2025-02-28T16:51:21Z</dcterms:modified>
</cp:coreProperties>
</file>